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aea8d4f4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aea8d4f4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ae043cf59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ae043cf59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e36ebb63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e36ebb63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e36ebb63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ae36ebb63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ae36ebb63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ae36ebb63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ae36ebb63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ae36ebb63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ae36ebb63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ae36ebb63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ae36ebb63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ae36ebb63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ae36ebb63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ae36ebb63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ae36ebb63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ae36ebb63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e36ebb63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ae36ebb63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e5390afca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e5390afca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ae36ebb63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ae36ebb63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e9dad90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8e9dad90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5b95d443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65b95d443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e36ebb63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ae36ebb63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ae36ebb63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ae36ebb63b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e043cf59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ae043cf59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ae36ebb63b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ae36ebb63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e043cf59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e043cf59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ae043cf59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ae043cf59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e043cf59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ae043cf59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39ec679304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39ec679304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5b95d443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65b95d443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65b95d443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65b95d443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65b95d443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65b95d443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65b95d443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65b95d443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65b95d443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65b95d443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5b95d443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65b95d443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65b95d443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65b95d443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ae043cf59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ae043cf59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5aea8d4f4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5aea8d4f4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8e9dad90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8e9dad90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ae043cf59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ae043cf59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ae043cf59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ae043cf59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ae043cf59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ae043cf59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5aea8d4f4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5aea8d4f4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5aea8d4f4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5aea8d4f4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54.png"/><Relationship Id="rId5"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sos.state.mn.us/elections-voting/find-county-election-office/" TargetMode="External"/><Relationship Id="rId4" Type="http://schemas.openxmlformats.org/officeDocument/2006/relationships/hyperlink" Target="https://www.sos.state.mn.us/media/1914/application-to-automatically-receive-absentee-applications.pdf" TargetMode="External"/><Relationship Id="rId5" Type="http://schemas.openxmlformats.org/officeDocument/2006/relationships/hyperlink" Target="https://www.sos.state.mn.us/media/3899/2024-presidential-primary-absentee-ballot-application.pdf" TargetMode="External"/><Relationship Id="rId6" Type="http://schemas.openxmlformats.org/officeDocument/2006/relationships/hyperlink" Target="https://www.sos.state.mn.us/media/2688/large-print-english-regular-absentee-ballot-application.pdf" TargetMode="External"/><Relationship Id="rId7" Type="http://schemas.openxmlformats.org/officeDocument/2006/relationships/hyperlink" Target="https://www.sos.state.mn.us/elections-voting/how-elections-work/presidential-prima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sos.state.mn.us/elections-voting/how-elections-work/precinct-caucuses/"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body"/>
          </p:nvPr>
        </p:nvSpPr>
        <p:spPr>
          <a:xfrm>
            <a:off x="-73950" y="3287175"/>
            <a:ext cx="9291900" cy="175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980000"/>
                </a:solidFill>
                <a:latin typeface="Georgia"/>
                <a:ea typeface="Georgia"/>
                <a:cs typeface="Georgia"/>
                <a:sym typeface="Georgia"/>
              </a:rPr>
              <a:t>CD2 Presidential Primary Training</a:t>
            </a:r>
            <a:endParaRPr b="1" sz="2300">
              <a:solidFill>
                <a:srgbClr val="980000"/>
              </a:solidFill>
              <a:latin typeface="Georgia"/>
              <a:ea typeface="Georgia"/>
              <a:cs typeface="Georgia"/>
              <a:sym typeface="Georgia"/>
            </a:endParaRPr>
          </a:p>
          <a:p>
            <a:pPr indent="0" lvl="0" marL="0" rtl="0" algn="ctr">
              <a:spcBef>
                <a:spcPts val="1200"/>
              </a:spcBef>
              <a:spcAft>
                <a:spcPts val="0"/>
              </a:spcAft>
              <a:buNone/>
            </a:pPr>
            <a:r>
              <a:rPr b="1" lang="en" sz="2300">
                <a:solidFill>
                  <a:srgbClr val="980000"/>
                </a:solidFill>
                <a:latin typeface="Georgia"/>
                <a:ea typeface="Georgia"/>
                <a:cs typeface="Georgia"/>
                <a:sym typeface="Georgia"/>
              </a:rPr>
              <a:t>Heritage Library in Lakeville</a:t>
            </a:r>
            <a:endParaRPr b="1" sz="2300">
              <a:solidFill>
                <a:srgbClr val="980000"/>
              </a:solidFill>
              <a:latin typeface="Georgia"/>
              <a:ea typeface="Georgia"/>
              <a:cs typeface="Georgia"/>
              <a:sym typeface="Georgia"/>
            </a:endParaRPr>
          </a:p>
          <a:p>
            <a:pPr indent="0" lvl="0" marL="0" rtl="0" algn="ctr">
              <a:spcBef>
                <a:spcPts val="1200"/>
              </a:spcBef>
              <a:spcAft>
                <a:spcPts val="1200"/>
              </a:spcAft>
              <a:buNone/>
            </a:pPr>
            <a:r>
              <a:rPr b="1" lang="en" sz="2300">
                <a:solidFill>
                  <a:srgbClr val="980000"/>
                </a:solidFill>
                <a:latin typeface="Georgia"/>
                <a:ea typeface="Georgia"/>
                <a:cs typeface="Georgia"/>
                <a:sym typeface="Georgia"/>
              </a:rPr>
              <a:t>Tuesday, January 16</a:t>
            </a:r>
            <a:r>
              <a:rPr b="1" baseline="30000" lang="en" sz="2300">
                <a:solidFill>
                  <a:srgbClr val="980000"/>
                </a:solidFill>
                <a:latin typeface="Georgia"/>
                <a:ea typeface="Georgia"/>
                <a:cs typeface="Georgia"/>
                <a:sym typeface="Georgia"/>
              </a:rPr>
              <a:t>th</a:t>
            </a:r>
            <a:r>
              <a:rPr b="1" lang="en" sz="2300">
                <a:solidFill>
                  <a:srgbClr val="980000"/>
                </a:solidFill>
                <a:latin typeface="Georgia"/>
                <a:ea typeface="Georgia"/>
                <a:cs typeface="Georgia"/>
                <a:sym typeface="Georgia"/>
              </a:rPr>
              <a:t> at 5:45 PM</a:t>
            </a:r>
            <a:endParaRPr b="1" sz="2300">
              <a:solidFill>
                <a:srgbClr val="980000"/>
              </a:solidFill>
              <a:latin typeface="Georgia"/>
              <a:ea typeface="Georgia"/>
              <a:cs typeface="Georgia"/>
              <a:sym typeface="Georgia"/>
            </a:endParaRPr>
          </a:p>
        </p:txBody>
      </p:sp>
      <p:pic>
        <p:nvPicPr>
          <p:cNvPr id="55" name="Google Shape;55;p13"/>
          <p:cNvPicPr preferRelativeResize="0"/>
          <p:nvPr/>
        </p:nvPicPr>
        <p:blipFill>
          <a:blip r:embed="rId3">
            <a:alphaModFix/>
          </a:blip>
          <a:stretch>
            <a:fillRect/>
          </a:stretch>
        </p:blipFill>
        <p:spPr>
          <a:xfrm>
            <a:off x="2887237" y="64350"/>
            <a:ext cx="3369524" cy="3324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2"/>
          <p:cNvPicPr preferRelativeResize="0"/>
          <p:nvPr/>
        </p:nvPicPr>
        <p:blipFill>
          <a:blip r:embed="rId3">
            <a:alphaModFix/>
          </a:blip>
          <a:stretch>
            <a:fillRect/>
          </a:stretch>
        </p:blipFill>
        <p:spPr>
          <a:xfrm>
            <a:off x="875600" y="0"/>
            <a:ext cx="7243947" cy="5143500"/>
          </a:xfrm>
          <a:prstGeom prst="rect">
            <a:avLst/>
          </a:prstGeom>
          <a:noFill/>
          <a:ln>
            <a:noFill/>
          </a:ln>
        </p:spPr>
      </p:pic>
      <p:sp>
        <p:nvSpPr>
          <p:cNvPr id="108" name="Google Shape;108;p22"/>
          <p:cNvSpPr txBox="1"/>
          <p:nvPr/>
        </p:nvSpPr>
        <p:spPr>
          <a:xfrm>
            <a:off x="5097850" y="4477725"/>
            <a:ext cx="3836400" cy="5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7600"/>
                </a:solidFill>
              </a:rPr>
              <a:t>January 19 - early voting starts</a:t>
            </a:r>
            <a:endParaRPr b="1" sz="1700">
              <a:solidFill>
                <a:srgbClr val="FF7600"/>
              </a:solidFill>
            </a:endParaRPr>
          </a:p>
          <a:p>
            <a:pPr indent="0" lvl="0" marL="0" rtl="0" algn="l">
              <a:spcBef>
                <a:spcPts val="0"/>
              </a:spcBef>
              <a:spcAft>
                <a:spcPts val="0"/>
              </a:spcAft>
              <a:buNone/>
            </a:pPr>
            <a:r>
              <a:rPr b="1" lang="en" sz="1700">
                <a:solidFill>
                  <a:srgbClr val="FF7600"/>
                </a:solidFill>
              </a:rPr>
              <a:t>Ballots mailed 60 days prior to 3/5</a:t>
            </a:r>
            <a:endParaRPr b="1" sz="1700">
              <a:solidFill>
                <a:srgbClr val="FF76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906763" y="0"/>
            <a:ext cx="7330483"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idx="1" type="body"/>
          </p:nvPr>
        </p:nvSpPr>
        <p:spPr>
          <a:xfrm>
            <a:off x="7298075" y="956400"/>
            <a:ext cx="1756500" cy="407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200">
                <a:solidFill>
                  <a:srgbClr val="6AA84F"/>
                </a:solidFill>
              </a:rPr>
              <a:t>&lt; 3 months </a:t>
            </a:r>
            <a:endParaRPr b="1" sz="2200">
              <a:solidFill>
                <a:srgbClr val="6AA84F"/>
              </a:solidFill>
            </a:endParaRPr>
          </a:p>
          <a:p>
            <a:pPr indent="0" lvl="0" marL="0" rtl="0" algn="l">
              <a:spcBef>
                <a:spcPts val="1200"/>
              </a:spcBef>
              <a:spcAft>
                <a:spcPts val="0"/>
              </a:spcAft>
              <a:buNone/>
            </a:pPr>
            <a:r>
              <a:rPr b="1" lang="en" sz="2200">
                <a:solidFill>
                  <a:srgbClr val="6AA84F"/>
                </a:solidFill>
              </a:rPr>
              <a:t>7 weekends</a:t>
            </a:r>
            <a:endParaRPr b="1" sz="2200">
              <a:solidFill>
                <a:srgbClr val="6AA84F"/>
              </a:solidFill>
            </a:endParaRPr>
          </a:p>
          <a:p>
            <a:pPr indent="0" lvl="0" marL="0" rtl="0" algn="l">
              <a:spcBef>
                <a:spcPts val="1200"/>
              </a:spcBef>
              <a:spcAft>
                <a:spcPts val="0"/>
              </a:spcAft>
              <a:buNone/>
            </a:pPr>
            <a:r>
              <a:rPr b="1" lang="en" sz="2200">
                <a:solidFill>
                  <a:srgbClr val="6AA84F"/>
                </a:solidFill>
              </a:rPr>
              <a:t>14 days </a:t>
            </a:r>
            <a:endParaRPr b="1" sz="2200">
              <a:solidFill>
                <a:srgbClr val="6AA84F"/>
              </a:solidFill>
            </a:endParaRPr>
          </a:p>
          <a:p>
            <a:pPr indent="0" lvl="0" marL="0" rtl="0" algn="l">
              <a:spcBef>
                <a:spcPts val="1200"/>
              </a:spcBef>
              <a:spcAft>
                <a:spcPts val="1200"/>
              </a:spcAft>
              <a:buNone/>
            </a:pPr>
            <a:r>
              <a:t/>
            </a:r>
            <a:endParaRPr/>
          </a:p>
        </p:txBody>
      </p:sp>
      <p:pic>
        <p:nvPicPr>
          <p:cNvPr id="119" name="Google Shape;119;p24"/>
          <p:cNvPicPr preferRelativeResize="0"/>
          <p:nvPr/>
        </p:nvPicPr>
        <p:blipFill>
          <a:blip r:embed="rId3">
            <a:alphaModFix/>
          </a:blip>
          <a:stretch>
            <a:fillRect/>
          </a:stretch>
        </p:blipFill>
        <p:spPr>
          <a:xfrm>
            <a:off x="0" y="0"/>
            <a:ext cx="7298082"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Georgia"/>
                <a:ea typeface="Georgia"/>
                <a:cs typeface="Georgia"/>
                <a:sym typeface="Georgia"/>
              </a:rPr>
              <a:t>Advantage</a:t>
            </a:r>
            <a:endParaRPr sz="3020">
              <a:latin typeface="Georgia"/>
              <a:ea typeface="Georgia"/>
              <a:cs typeface="Georgia"/>
              <a:sym typeface="Georgia"/>
            </a:endParaRPr>
          </a:p>
        </p:txBody>
      </p:sp>
      <p:sp>
        <p:nvSpPr>
          <p:cNvPr id="125" name="Google Shape;125;p25"/>
          <p:cNvSpPr txBox="1"/>
          <p:nvPr>
            <p:ph idx="1" type="body"/>
          </p:nvPr>
        </p:nvSpPr>
        <p:spPr>
          <a:xfrm>
            <a:off x="311700" y="1152475"/>
            <a:ext cx="5276700" cy="399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120+ BPOUs</a:t>
            </a:r>
            <a:endParaRPr>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87 counties </a:t>
            </a:r>
            <a:endParaRPr>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1.3 million unidentified (swing/independent) voters = 10K per BPOU</a:t>
            </a:r>
            <a:endParaRPr>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Usernames: </a:t>
            </a:r>
            <a:endParaRPr>
              <a:solidFill>
                <a:schemeClr val="dk1"/>
              </a:solidFill>
              <a:latin typeface="Georgia"/>
              <a:ea typeface="Georgia"/>
              <a:cs typeface="Georgia"/>
              <a:sym typeface="Georgia"/>
            </a:endParaRPr>
          </a:p>
          <a:p>
            <a:pPr indent="-342900" lvl="1" marL="914400" rtl="0" algn="l">
              <a:spcBef>
                <a:spcPts val="0"/>
              </a:spcBef>
              <a:spcAft>
                <a:spcPts val="0"/>
              </a:spcAft>
              <a:buClr>
                <a:srgbClr val="AC1F23"/>
              </a:buClr>
              <a:buSzPts val="1800"/>
              <a:buFont typeface="Georgia"/>
              <a:buChar char="-"/>
            </a:pPr>
            <a:r>
              <a:rPr b="1" lang="en" sz="1800">
                <a:solidFill>
                  <a:srgbClr val="AC1F23"/>
                </a:solidFill>
                <a:latin typeface="Georgia"/>
                <a:ea typeface="Georgia"/>
                <a:cs typeface="Georgia"/>
                <a:sym typeface="Georgia"/>
              </a:rPr>
              <a:t>HD66B#</a:t>
            </a:r>
            <a:endParaRPr b="1" sz="1800">
              <a:solidFill>
                <a:srgbClr val="AC1F23"/>
              </a:solidFill>
              <a:latin typeface="Georgia"/>
              <a:ea typeface="Georgia"/>
              <a:cs typeface="Georgia"/>
              <a:sym typeface="Georgia"/>
            </a:endParaRPr>
          </a:p>
          <a:p>
            <a:pPr indent="-342900" lvl="1" marL="914400" rtl="0" algn="l">
              <a:spcBef>
                <a:spcPts val="0"/>
              </a:spcBef>
              <a:spcAft>
                <a:spcPts val="0"/>
              </a:spcAft>
              <a:buClr>
                <a:srgbClr val="AC1F23"/>
              </a:buClr>
              <a:buSzPts val="1800"/>
              <a:buFont typeface="Georgia"/>
              <a:buChar char="-"/>
            </a:pPr>
            <a:r>
              <a:rPr b="1" lang="en" sz="1800">
                <a:solidFill>
                  <a:srgbClr val="AC1F23"/>
                </a:solidFill>
                <a:latin typeface="Georgia"/>
                <a:ea typeface="Georgia"/>
                <a:cs typeface="Georgia"/>
                <a:sym typeface="Georgia"/>
              </a:rPr>
              <a:t>MurrayCo#</a:t>
            </a:r>
            <a:endParaRPr b="1" sz="1800">
              <a:solidFill>
                <a:srgbClr val="AC1F23"/>
              </a:solidFill>
              <a:latin typeface="Georgia"/>
              <a:ea typeface="Georgia"/>
              <a:cs typeface="Georgia"/>
              <a:sym typeface="Georgia"/>
            </a:endParaRPr>
          </a:p>
          <a:p>
            <a:pPr indent="-342900" lvl="1" marL="914400" rtl="0" algn="l">
              <a:spcBef>
                <a:spcPts val="0"/>
              </a:spcBef>
              <a:spcAft>
                <a:spcPts val="0"/>
              </a:spcAft>
              <a:buClr>
                <a:srgbClr val="AC1F23"/>
              </a:buClr>
              <a:buSzPts val="1800"/>
              <a:buFont typeface="Georgia"/>
              <a:buChar char="-"/>
            </a:pPr>
            <a:r>
              <a:rPr b="1" lang="en" sz="1800">
                <a:solidFill>
                  <a:srgbClr val="AC1F23"/>
                </a:solidFill>
                <a:latin typeface="Georgia"/>
                <a:ea typeface="Georgia"/>
                <a:cs typeface="Georgia"/>
                <a:sym typeface="Georgia"/>
              </a:rPr>
              <a:t>SD40BPOU#</a:t>
            </a:r>
            <a:endParaRPr b="1" sz="1800">
              <a:solidFill>
                <a:srgbClr val="AC1F23"/>
              </a:solidFill>
              <a:latin typeface="Georgia"/>
              <a:ea typeface="Georgia"/>
              <a:cs typeface="Georgia"/>
              <a:sym typeface="Georgia"/>
            </a:endParaRPr>
          </a:p>
          <a:p>
            <a:pPr indent="-342900" lvl="1" marL="914400" rtl="0" algn="l">
              <a:spcBef>
                <a:spcPts val="0"/>
              </a:spcBef>
              <a:spcAft>
                <a:spcPts val="0"/>
              </a:spcAft>
              <a:buClr>
                <a:srgbClr val="AC1F23"/>
              </a:buClr>
              <a:buSzPts val="1800"/>
              <a:buFont typeface="Georgia"/>
              <a:buChar char="-"/>
            </a:pPr>
            <a:r>
              <a:rPr b="1" lang="en" sz="1800">
                <a:solidFill>
                  <a:srgbClr val="AC1F23"/>
                </a:solidFill>
                <a:latin typeface="Georgia"/>
                <a:ea typeface="Georgia"/>
                <a:cs typeface="Georgia"/>
                <a:sym typeface="Georgia"/>
              </a:rPr>
              <a:t>Becker#</a:t>
            </a:r>
            <a:endParaRPr b="1" sz="1800">
              <a:solidFill>
                <a:srgbClr val="AC1F23"/>
              </a:solidFill>
              <a:latin typeface="Georgia"/>
              <a:ea typeface="Georgia"/>
              <a:cs typeface="Georgia"/>
              <a:sym typeface="Georgia"/>
            </a:endParaRPr>
          </a:p>
          <a:p>
            <a:pPr indent="0" lvl="0" marL="0" rtl="0" algn="l">
              <a:spcBef>
                <a:spcPts val="1200"/>
              </a:spcBef>
              <a:spcAft>
                <a:spcPts val="0"/>
              </a:spcAft>
              <a:buNone/>
            </a:pPr>
            <a:r>
              <a:rPr lang="en">
                <a:solidFill>
                  <a:schemeClr val="dk1"/>
                </a:solidFill>
                <a:latin typeface="Georgia"/>
                <a:ea typeface="Georgia"/>
                <a:cs typeface="Georgia"/>
                <a:sym typeface="Georgia"/>
              </a:rPr>
              <a:t>Each BPOU board will receive a group email with your BPOU’s specific usernames and passwords. </a:t>
            </a:r>
            <a:endParaRPr b="1">
              <a:solidFill>
                <a:srgbClr val="AC1F23"/>
              </a:solidFill>
              <a:latin typeface="Georgia"/>
              <a:ea typeface="Georgia"/>
              <a:cs typeface="Georgia"/>
              <a:sym typeface="Georgia"/>
            </a:endParaRPr>
          </a:p>
          <a:p>
            <a:pPr indent="0" lvl="0" marL="0" rtl="0" algn="l">
              <a:spcBef>
                <a:spcPts val="1200"/>
              </a:spcBef>
              <a:spcAft>
                <a:spcPts val="1200"/>
              </a:spcAft>
              <a:buNone/>
            </a:pPr>
            <a:r>
              <a:t/>
            </a:r>
            <a:endParaRPr/>
          </a:p>
        </p:txBody>
      </p:sp>
      <p:pic>
        <p:nvPicPr>
          <p:cNvPr id="126" name="Google Shape;126;p25"/>
          <p:cNvPicPr preferRelativeResize="0"/>
          <p:nvPr/>
        </p:nvPicPr>
        <p:blipFill>
          <a:blip r:embed="rId3">
            <a:alphaModFix/>
          </a:blip>
          <a:stretch>
            <a:fillRect/>
          </a:stretch>
        </p:blipFill>
        <p:spPr>
          <a:xfrm>
            <a:off x="5497600" y="489175"/>
            <a:ext cx="3598884" cy="3990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6"/>
          <p:cNvSpPr txBox="1"/>
          <p:nvPr>
            <p:ph type="title"/>
          </p:nvPr>
        </p:nvSpPr>
        <p:spPr>
          <a:xfrm>
            <a:off x="311700" y="188375"/>
            <a:ext cx="8520600" cy="594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Georgia"/>
                <a:ea typeface="Georgia"/>
                <a:cs typeface="Georgia"/>
                <a:sym typeface="Georgia"/>
              </a:rPr>
              <a:t>Advantage - Walkbooks </a:t>
            </a:r>
            <a:endParaRPr/>
          </a:p>
        </p:txBody>
      </p:sp>
      <p:pic>
        <p:nvPicPr>
          <p:cNvPr id="132" name="Google Shape;132;p26"/>
          <p:cNvPicPr preferRelativeResize="0"/>
          <p:nvPr/>
        </p:nvPicPr>
        <p:blipFill>
          <a:blip r:embed="rId3">
            <a:alphaModFix/>
          </a:blip>
          <a:stretch>
            <a:fillRect/>
          </a:stretch>
        </p:blipFill>
        <p:spPr>
          <a:xfrm>
            <a:off x="4882476" y="841500"/>
            <a:ext cx="1982474" cy="4290563"/>
          </a:xfrm>
          <a:prstGeom prst="rect">
            <a:avLst/>
          </a:prstGeom>
          <a:noFill/>
          <a:ln>
            <a:noFill/>
          </a:ln>
        </p:spPr>
      </p:pic>
      <p:pic>
        <p:nvPicPr>
          <p:cNvPr id="133" name="Google Shape;133;p26"/>
          <p:cNvPicPr preferRelativeResize="0"/>
          <p:nvPr/>
        </p:nvPicPr>
        <p:blipFill>
          <a:blip r:embed="rId4">
            <a:alphaModFix/>
          </a:blip>
          <a:stretch>
            <a:fillRect/>
          </a:stretch>
        </p:blipFill>
        <p:spPr>
          <a:xfrm>
            <a:off x="2768651" y="841500"/>
            <a:ext cx="1982474" cy="4290577"/>
          </a:xfrm>
          <a:prstGeom prst="rect">
            <a:avLst/>
          </a:prstGeom>
          <a:noFill/>
          <a:ln>
            <a:noFill/>
          </a:ln>
        </p:spPr>
      </p:pic>
      <p:pic>
        <p:nvPicPr>
          <p:cNvPr id="134" name="Google Shape;134;p26"/>
          <p:cNvPicPr preferRelativeResize="0"/>
          <p:nvPr/>
        </p:nvPicPr>
        <p:blipFill>
          <a:blip r:embed="rId5">
            <a:alphaModFix/>
          </a:blip>
          <a:stretch>
            <a:fillRect/>
          </a:stretch>
        </p:blipFill>
        <p:spPr>
          <a:xfrm>
            <a:off x="508850" y="841500"/>
            <a:ext cx="1982474" cy="4290577"/>
          </a:xfrm>
          <a:prstGeom prst="rect">
            <a:avLst/>
          </a:prstGeom>
          <a:noFill/>
          <a:ln>
            <a:noFill/>
          </a:ln>
        </p:spPr>
      </p:pic>
      <p:sp>
        <p:nvSpPr>
          <p:cNvPr id="135" name="Google Shape;135;p26"/>
          <p:cNvSpPr txBox="1"/>
          <p:nvPr/>
        </p:nvSpPr>
        <p:spPr>
          <a:xfrm>
            <a:off x="7087500" y="841500"/>
            <a:ext cx="20565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20">
                <a:solidFill>
                  <a:schemeClr val="dk1"/>
                </a:solidFill>
                <a:latin typeface="Georgia"/>
                <a:ea typeface="Georgia"/>
                <a:cs typeface="Georgia"/>
                <a:sym typeface="Georgia"/>
              </a:rPr>
              <a:t>-</a:t>
            </a:r>
            <a:r>
              <a:rPr lang="en" sz="2420">
                <a:solidFill>
                  <a:schemeClr val="dk1"/>
                </a:solidFill>
                <a:latin typeface="Georgia"/>
                <a:ea typeface="Georgia"/>
                <a:cs typeface="Georgia"/>
                <a:sym typeface="Georgia"/>
              </a:rPr>
              <a:t>ex: Aitkin County</a:t>
            </a:r>
            <a:endParaRPr sz="2420">
              <a:solidFill>
                <a:schemeClr val="dk1"/>
              </a:solidFill>
              <a:latin typeface="Georgia"/>
              <a:ea typeface="Georgia"/>
              <a:cs typeface="Georgia"/>
              <a:sym typeface="Georgia"/>
            </a:endParaRPr>
          </a:p>
          <a:p>
            <a:pPr indent="0" lvl="0" marL="0" rtl="0" algn="l">
              <a:spcBef>
                <a:spcPts val="0"/>
              </a:spcBef>
              <a:spcAft>
                <a:spcPts val="0"/>
              </a:spcAft>
              <a:buNone/>
            </a:pPr>
            <a:r>
              <a:t/>
            </a:r>
            <a:endParaRPr sz="2420">
              <a:solidFill>
                <a:schemeClr val="dk1"/>
              </a:solidFill>
              <a:latin typeface="Georgia"/>
              <a:ea typeface="Georgia"/>
              <a:cs typeface="Georgia"/>
              <a:sym typeface="Georgia"/>
            </a:endParaRPr>
          </a:p>
          <a:p>
            <a:pPr indent="0" lvl="0" marL="0" rtl="0" algn="l">
              <a:spcBef>
                <a:spcPts val="0"/>
              </a:spcBef>
              <a:spcAft>
                <a:spcPts val="0"/>
              </a:spcAft>
              <a:buNone/>
            </a:pPr>
            <a:r>
              <a:rPr lang="en" sz="2420">
                <a:solidFill>
                  <a:schemeClr val="dk1"/>
                </a:solidFill>
                <a:latin typeface="Georgia"/>
                <a:ea typeface="Georgia"/>
                <a:cs typeface="Georgia"/>
                <a:sym typeface="Georgia"/>
              </a:rPr>
              <a:t>-split by precinct</a:t>
            </a:r>
            <a:endParaRPr sz="2420">
              <a:solidFill>
                <a:schemeClr val="dk1"/>
              </a:solidFill>
              <a:latin typeface="Georgia"/>
              <a:ea typeface="Georgia"/>
              <a:cs typeface="Georgia"/>
              <a:sym typeface="Georgia"/>
            </a:endParaRPr>
          </a:p>
          <a:p>
            <a:pPr indent="0" lvl="0" marL="0" rtl="0" algn="l">
              <a:spcBef>
                <a:spcPts val="0"/>
              </a:spcBef>
              <a:spcAft>
                <a:spcPts val="0"/>
              </a:spcAft>
              <a:buNone/>
            </a:pPr>
            <a:r>
              <a:t/>
            </a:r>
            <a:endParaRPr sz="242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2420">
                <a:solidFill>
                  <a:schemeClr val="dk1"/>
                </a:solidFill>
                <a:latin typeface="Georgia"/>
                <a:ea typeface="Georgia"/>
                <a:cs typeface="Georgia"/>
                <a:sym typeface="Georgia"/>
              </a:rPr>
              <a:t>-some HDs/SDs inside of counties</a:t>
            </a:r>
            <a:endParaRPr sz="2420">
              <a:solidFill>
                <a:schemeClr val="dk1"/>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7"/>
          <p:cNvSpPr txBox="1"/>
          <p:nvPr>
            <p:ph type="title"/>
          </p:nvPr>
        </p:nvSpPr>
        <p:spPr>
          <a:xfrm>
            <a:off x="0" y="0"/>
            <a:ext cx="9144000" cy="55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120">
                <a:latin typeface="Georgia"/>
                <a:ea typeface="Georgia"/>
                <a:cs typeface="Georgia"/>
                <a:sym typeface="Georgia"/>
              </a:rPr>
              <a:t>Sample handout for door knocking </a:t>
            </a:r>
            <a:r>
              <a:rPr i="1" lang="en" sz="2120">
                <a:latin typeface="Georgia"/>
                <a:ea typeface="Georgia"/>
                <a:cs typeface="Georgia"/>
                <a:sym typeface="Georgia"/>
              </a:rPr>
              <a:t>(posted as a .docx on the website)</a:t>
            </a:r>
            <a:endParaRPr i="1" sz="2120">
              <a:latin typeface="Georgia"/>
              <a:ea typeface="Georgia"/>
              <a:cs typeface="Georgia"/>
              <a:sym typeface="Georgia"/>
            </a:endParaRPr>
          </a:p>
        </p:txBody>
      </p:sp>
      <p:pic>
        <p:nvPicPr>
          <p:cNvPr id="141" name="Google Shape;141;p27"/>
          <p:cNvPicPr preferRelativeResize="0"/>
          <p:nvPr/>
        </p:nvPicPr>
        <p:blipFill>
          <a:blip r:embed="rId3">
            <a:alphaModFix/>
          </a:blip>
          <a:stretch>
            <a:fillRect/>
          </a:stretch>
        </p:blipFill>
        <p:spPr>
          <a:xfrm>
            <a:off x="1304344" y="559500"/>
            <a:ext cx="6535320" cy="4584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ph type="title"/>
          </p:nvPr>
        </p:nvSpPr>
        <p:spPr>
          <a:xfrm>
            <a:off x="311700" y="258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423"/>
              <a:buFont typeface="Arial"/>
              <a:buNone/>
            </a:pPr>
            <a:r>
              <a:rPr lang="en" sz="3020">
                <a:latin typeface="Georgia"/>
                <a:ea typeface="Georgia"/>
                <a:cs typeface="Georgia"/>
                <a:sym typeface="Georgia"/>
              </a:rPr>
              <a:t>Advantage - Survey </a:t>
            </a:r>
            <a:endParaRPr/>
          </a:p>
          <a:p>
            <a:pPr indent="0" lvl="0" marL="0" rtl="0" algn="l">
              <a:spcBef>
                <a:spcPts val="0"/>
              </a:spcBef>
              <a:spcAft>
                <a:spcPts val="0"/>
              </a:spcAft>
              <a:buNone/>
            </a:pPr>
            <a:r>
              <a:t/>
            </a:r>
            <a:endParaRPr/>
          </a:p>
        </p:txBody>
      </p:sp>
      <p:sp>
        <p:nvSpPr>
          <p:cNvPr id="147" name="Google Shape;147;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8" name="Google Shape;148;p28"/>
          <p:cNvPicPr preferRelativeResize="0"/>
          <p:nvPr/>
        </p:nvPicPr>
        <p:blipFill>
          <a:blip r:embed="rId3">
            <a:alphaModFix/>
          </a:blip>
          <a:stretch>
            <a:fillRect/>
          </a:stretch>
        </p:blipFill>
        <p:spPr>
          <a:xfrm>
            <a:off x="-43327" y="769275"/>
            <a:ext cx="2048333" cy="4433148"/>
          </a:xfrm>
          <a:prstGeom prst="rect">
            <a:avLst/>
          </a:prstGeom>
          <a:noFill/>
          <a:ln>
            <a:noFill/>
          </a:ln>
        </p:spPr>
      </p:pic>
      <p:pic>
        <p:nvPicPr>
          <p:cNvPr id="149" name="Google Shape;149;p28"/>
          <p:cNvPicPr preferRelativeResize="0"/>
          <p:nvPr/>
        </p:nvPicPr>
        <p:blipFill>
          <a:blip r:embed="rId4">
            <a:alphaModFix/>
          </a:blip>
          <a:stretch>
            <a:fillRect/>
          </a:stretch>
        </p:blipFill>
        <p:spPr>
          <a:xfrm>
            <a:off x="2070625" y="790077"/>
            <a:ext cx="2124075" cy="2562725"/>
          </a:xfrm>
          <a:prstGeom prst="rect">
            <a:avLst/>
          </a:prstGeom>
          <a:noFill/>
          <a:ln>
            <a:noFill/>
          </a:ln>
        </p:spPr>
      </p:pic>
      <p:pic>
        <p:nvPicPr>
          <p:cNvPr id="150" name="Google Shape;150;p28"/>
          <p:cNvPicPr preferRelativeResize="0"/>
          <p:nvPr/>
        </p:nvPicPr>
        <p:blipFill>
          <a:blip r:embed="rId5">
            <a:alphaModFix/>
          </a:blip>
          <a:stretch>
            <a:fillRect/>
          </a:stretch>
        </p:blipFill>
        <p:spPr>
          <a:xfrm>
            <a:off x="4260314" y="0"/>
            <a:ext cx="2376573" cy="5143501"/>
          </a:xfrm>
          <a:prstGeom prst="rect">
            <a:avLst/>
          </a:prstGeom>
          <a:noFill/>
          <a:ln>
            <a:noFill/>
          </a:ln>
        </p:spPr>
      </p:pic>
      <p:pic>
        <p:nvPicPr>
          <p:cNvPr id="151" name="Google Shape;151;p28"/>
          <p:cNvPicPr preferRelativeResize="0"/>
          <p:nvPr/>
        </p:nvPicPr>
        <p:blipFill>
          <a:blip r:embed="rId6">
            <a:alphaModFix/>
          </a:blip>
          <a:stretch>
            <a:fillRect/>
          </a:stretch>
        </p:blipFill>
        <p:spPr>
          <a:xfrm>
            <a:off x="6702500" y="752576"/>
            <a:ext cx="2376550" cy="26377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9"/>
          <p:cNvPicPr preferRelativeResize="0"/>
          <p:nvPr/>
        </p:nvPicPr>
        <p:blipFill>
          <a:blip r:embed="rId3">
            <a:alphaModFix/>
          </a:blip>
          <a:stretch>
            <a:fillRect/>
          </a:stretch>
        </p:blipFill>
        <p:spPr>
          <a:xfrm>
            <a:off x="0" y="4001696"/>
            <a:ext cx="9183176" cy="1076150"/>
          </a:xfrm>
          <a:prstGeom prst="rect">
            <a:avLst/>
          </a:prstGeom>
          <a:noFill/>
          <a:ln>
            <a:noFill/>
          </a:ln>
        </p:spPr>
      </p:pic>
      <p:pic>
        <p:nvPicPr>
          <p:cNvPr id="157" name="Google Shape;157;p29"/>
          <p:cNvPicPr preferRelativeResize="0"/>
          <p:nvPr/>
        </p:nvPicPr>
        <p:blipFill>
          <a:blip r:embed="rId4">
            <a:alphaModFix/>
          </a:blip>
          <a:stretch>
            <a:fillRect/>
          </a:stretch>
        </p:blipFill>
        <p:spPr>
          <a:xfrm>
            <a:off x="419600" y="0"/>
            <a:ext cx="3067769" cy="3950750"/>
          </a:xfrm>
          <a:prstGeom prst="rect">
            <a:avLst/>
          </a:prstGeom>
          <a:noFill/>
          <a:ln>
            <a:noFill/>
          </a:ln>
        </p:spPr>
      </p:pic>
      <p:pic>
        <p:nvPicPr>
          <p:cNvPr id="158" name="Google Shape;158;p29"/>
          <p:cNvPicPr preferRelativeResize="0"/>
          <p:nvPr/>
        </p:nvPicPr>
        <p:blipFill>
          <a:blip r:embed="rId5">
            <a:alphaModFix/>
          </a:blip>
          <a:stretch>
            <a:fillRect/>
          </a:stretch>
        </p:blipFill>
        <p:spPr>
          <a:xfrm>
            <a:off x="4060419" y="0"/>
            <a:ext cx="4506615" cy="36968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Georgia"/>
                <a:ea typeface="Georgia"/>
                <a:cs typeface="Georgia"/>
                <a:sym typeface="Georgia"/>
              </a:rPr>
              <a:t>Absentee Ballots</a:t>
            </a:r>
            <a:endParaRPr>
              <a:latin typeface="Georgia"/>
              <a:ea typeface="Georgia"/>
              <a:cs typeface="Georgia"/>
              <a:sym typeface="Georgia"/>
            </a:endParaRPr>
          </a:p>
        </p:txBody>
      </p:sp>
      <p:sp>
        <p:nvSpPr>
          <p:cNvPr id="164" name="Google Shape;164;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latin typeface="Georgia"/>
                <a:ea typeface="Georgia"/>
                <a:cs typeface="Georgia"/>
                <a:sym typeface="Georgia"/>
              </a:rPr>
              <a:t>If someone asks for an absentee request, you legally </a:t>
            </a:r>
            <a:r>
              <a:rPr b="1" lang="en" sz="1500">
                <a:solidFill>
                  <a:srgbClr val="FF0000"/>
                </a:solidFill>
                <a:latin typeface="Georgia"/>
                <a:ea typeface="Georgia"/>
                <a:cs typeface="Georgia"/>
                <a:sym typeface="Georgia"/>
              </a:rPr>
              <a:t>*MUST*</a:t>
            </a:r>
            <a:r>
              <a:rPr lang="en" sz="1500">
                <a:solidFill>
                  <a:schemeClr val="dk1"/>
                </a:solidFill>
                <a:latin typeface="Georgia"/>
                <a:ea typeface="Georgia"/>
                <a:cs typeface="Georgia"/>
                <a:sym typeface="Georgia"/>
              </a:rPr>
              <a:t> give them one</a:t>
            </a:r>
            <a:endParaRPr sz="1500">
              <a:solidFill>
                <a:schemeClr val="dk1"/>
              </a:solidFill>
              <a:latin typeface="Georgia"/>
              <a:ea typeface="Georgia"/>
              <a:cs typeface="Georgia"/>
              <a:sym typeface="Georgia"/>
            </a:endParaRPr>
          </a:p>
          <a:p>
            <a:pPr indent="-323850" lvl="0" marL="457200" rtl="0" algn="l">
              <a:spcBef>
                <a:spcPts val="0"/>
              </a:spcBef>
              <a:spcAft>
                <a:spcPts val="0"/>
              </a:spcAft>
              <a:buClr>
                <a:schemeClr val="dk1"/>
              </a:buClr>
              <a:buSzPts val="1500"/>
              <a:buChar char="-"/>
            </a:pPr>
            <a:r>
              <a:rPr lang="en" sz="1500">
                <a:solidFill>
                  <a:schemeClr val="dk1"/>
                </a:solidFill>
                <a:latin typeface="Georgia"/>
                <a:ea typeface="Georgia"/>
                <a:cs typeface="Georgia"/>
                <a:sym typeface="Georgia"/>
              </a:rPr>
              <a:t>All absentee requests (GOP and DFL) </a:t>
            </a:r>
            <a:r>
              <a:rPr b="1" lang="en" sz="1500">
                <a:solidFill>
                  <a:srgbClr val="FF0000"/>
                </a:solidFill>
                <a:latin typeface="Georgia"/>
                <a:ea typeface="Georgia"/>
                <a:cs typeface="Georgia"/>
                <a:sym typeface="Georgia"/>
              </a:rPr>
              <a:t>*MUST*</a:t>
            </a:r>
            <a:r>
              <a:rPr lang="en" sz="1500">
                <a:solidFill>
                  <a:schemeClr val="dk1"/>
                </a:solidFill>
                <a:latin typeface="Georgia"/>
                <a:ea typeface="Georgia"/>
                <a:cs typeface="Georgia"/>
                <a:sym typeface="Georgia"/>
              </a:rPr>
              <a:t> be returned to the county election office as soon as possible: </a:t>
            </a:r>
            <a:r>
              <a:rPr lang="en" sz="1500" u="sng">
                <a:solidFill>
                  <a:srgbClr val="1C4587"/>
                </a:solidFill>
                <a:latin typeface="Georgia"/>
                <a:ea typeface="Georgia"/>
                <a:cs typeface="Georgia"/>
                <a:sym typeface="Georgia"/>
                <a:hlinkClick r:id="rId3">
                  <a:extLst>
                    <a:ext uri="{A12FA001-AC4F-418D-AE19-62706E023703}">
                      <ahyp:hlinkClr val="tx"/>
                    </a:ext>
                  </a:extLst>
                </a:hlinkClick>
              </a:rPr>
              <a:t>https://www.sos.state.mn.us/elections-voting/find-county-election-office/</a:t>
            </a:r>
            <a:r>
              <a:rPr lang="en" sz="1500">
                <a:solidFill>
                  <a:srgbClr val="1C4587"/>
                </a:solidFill>
                <a:latin typeface="Georgia"/>
                <a:ea typeface="Georgia"/>
                <a:cs typeface="Georgia"/>
                <a:sym typeface="Georgia"/>
              </a:rPr>
              <a:t> </a:t>
            </a:r>
            <a:endParaRPr sz="1500">
              <a:solidFill>
                <a:srgbClr val="1C4587"/>
              </a:solidFill>
              <a:latin typeface="Georgia"/>
              <a:ea typeface="Georgia"/>
              <a:cs typeface="Georgia"/>
              <a:sym typeface="Georgia"/>
            </a:endParaRPr>
          </a:p>
          <a:p>
            <a:pPr indent="-323850" lvl="0" marL="457200" rtl="0" algn="l">
              <a:spcBef>
                <a:spcPts val="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Ballot return window</a:t>
            </a:r>
            <a:endParaRPr sz="1500">
              <a:solidFill>
                <a:schemeClr val="dk1"/>
              </a:solidFill>
              <a:latin typeface="Georgia"/>
              <a:ea typeface="Georgia"/>
              <a:cs typeface="Georgia"/>
              <a:sym typeface="Georgia"/>
            </a:endParaRPr>
          </a:p>
          <a:p>
            <a:pPr indent="-323850" lvl="0" marL="457200" rtl="0" algn="l">
              <a:spcBef>
                <a:spcPts val="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Disengaged voters &amp; the automatic absentee ballot list</a:t>
            </a:r>
            <a:endParaRPr sz="1500">
              <a:solidFill>
                <a:schemeClr val="dk1"/>
              </a:solidFill>
              <a:latin typeface="Georgia"/>
              <a:ea typeface="Georgia"/>
              <a:cs typeface="Georgia"/>
              <a:sym typeface="Georgia"/>
            </a:endParaRPr>
          </a:p>
          <a:p>
            <a:pPr indent="-323850" lvl="0" marL="457200" rtl="0" algn="l">
              <a:spcBef>
                <a:spcPts val="0"/>
              </a:spcBef>
              <a:spcAft>
                <a:spcPts val="0"/>
              </a:spcAft>
              <a:buClr>
                <a:schemeClr val="dk1"/>
              </a:buClr>
              <a:buSzPts val="1500"/>
              <a:buFont typeface="Georgia"/>
              <a:buChar char="-"/>
            </a:pPr>
            <a:r>
              <a:rPr lang="en" sz="1500" u="sng">
                <a:solidFill>
                  <a:srgbClr val="1C4587"/>
                </a:solidFill>
                <a:latin typeface="Georgia"/>
                <a:ea typeface="Georgia"/>
                <a:cs typeface="Georgia"/>
                <a:sym typeface="Georgia"/>
                <a:hlinkClick r:id="rId4">
                  <a:extLst>
                    <a:ext uri="{A12FA001-AC4F-418D-AE19-62706E023703}">
                      <ahyp:hlinkClr val="tx"/>
                    </a:ext>
                  </a:extLst>
                </a:hlinkClick>
              </a:rPr>
              <a:t>https://www.sos.state.mn.us/media/1914/application-to-automatically-receive-absentee-applications.pdf</a:t>
            </a:r>
            <a:r>
              <a:rPr lang="en" sz="1500">
                <a:solidFill>
                  <a:srgbClr val="1C4587"/>
                </a:solidFill>
                <a:latin typeface="Georgia"/>
                <a:ea typeface="Georgia"/>
                <a:cs typeface="Georgia"/>
                <a:sym typeface="Georgia"/>
              </a:rPr>
              <a:t> </a:t>
            </a:r>
            <a:r>
              <a:rPr lang="en" sz="1500">
                <a:solidFill>
                  <a:schemeClr val="dk1"/>
                </a:solidFill>
                <a:latin typeface="Georgia"/>
                <a:ea typeface="Georgia"/>
                <a:cs typeface="Georgia"/>
                <a:sym typeface="Georgia"/>
              </a:rPr>
              <a:t>(automatic absentee ballot application)</a:t>
            </a:r>
            <a:endParaRPr sz="1500">
              <a:solidFill>
                <a:schemeClr val="dk1"/>
              </a:solidFill>
              <a:latin typeface="Georgia"/>
              <a:ea typeface="Georgia"/>
              <a:cs typeface="Georgia"/>
              <a:sym typeface="Georgia"/>
            </a:endParaRPr>
          </a:p>
          <a:p>
            <a:pPr indent="-323850" lvl="0" marL="457200" rtl="0" algn="l">
              <a:spcBef>
                <a:spcPts val="0"/>
              </a:spcBef>
              <a:spcAft>
                <a:spcPts val="0"/>
              </a:spcAft>
              <a:buSzPts val="1500"/>
              <a:buFont typeface="Georgia"/>
              <a:buChar char="-"/>
            </a:pPr>
            <a:r>
              <a:rPr lang="en" sz="1500" u="sng">
                <a:solidFill>
                  <a:srgbClr val="1C4587"/>
                </a:solidFill>
                <a:latin typeface="Georgia"/>
                <a:ea typeface="Georgia"/>
                <a:cs typeface="Georgia"/>
                <a:sym typeface="Georgia"/>
                <a:hlinkClick r:id="rId5">
                  <a:extLst>
                    <a:ext uri="{A12FA001-AC4F-418D-AE19-62706E023703}">
                      <ahyp:hlinkClr val="tx"/>
                    </a:ext>
                  </a:extLst>
                </a:hlinkClick>
              </a:rPr>
              <a:t>www.sos.state.mn.us/media/3899/2024-presidential-primary-absentee-ballot-application.pdf</a:t>
            </a:r>
            <a:r>
              <a:rPr lang="en" sz="1500">
                <a:solidFill>
                  <a:srgbClr val="1C4587"/>
                </a:solidFill>
                <a:latin typeface="Georgia"/>
                <a:ea typeface="Georgia"/>
                <a:cs typeface="Georgia"/>
                <a:sym typeface="Georgia"/>
              </a:rPr>
              <a:t> </a:t>
            </a:r>
            <a:r>
              <a:rPr i="1" lang="en" sz="1500">
                <a:solidFill>
                  <a:schemeClr val="dk1"/>
                </a:solidFill>
                <a:latin typeface="Georgia"/>
                <a:ea typeface="Georgia"/>
                <a:cs typeface="Georgia"/>
                <a:sym typeface="Georgia"/>
              </a:rPr>
              <a:t>(regular print)</a:t>
            </a:r>
            <a:endParaRPr i="1" sz="1500">
              <a:solidFill>
                <a:schemeClr val="dk1"/>
              </a:solidFill>
              <a:latin typeface="Georgia"/>
              <a:ea typeface="Georgia"/>
              <a:cs typeface="Georgia"/>
              <a:sym typeface="Georgia"/>
            </a:endParaRPr>
          </a:p>
          <a:p>
            <a:pPr indent="-323850" lvl="0" marL="457200" rtl="0" algn="l">
              <a:spcBef>
                <a:spcPts val="0"/>
              </a:spcBef>
              <a:spcAft>
                <a:spcPts val="0"/>
              </a:spcAft>
              <a:buSzPts val="1500"/>
              <a:buFont typeface="Georgia"/>
              <a:buChar char="-"/>
            </a:pPr>
            <a:r>
              <a:rPr lang="en" sz="1500" u="sng">
                <a:solidFill>
                  <a:srgbClr val="1C4587"/>
                </a:solidFill>
                <a:latin typeface="Georgia"/>
                <a:ea typeface="Georgia"/>
                <a:cs typeface="Georgia"/>
                <a:sym typeface="Georgia"/>
                <a:hlinkClick r:id="rId6">
                  <a:extLst>
                    <a:ext uri="{A12FA001-AC4F-418D-AE19-62706E023703}">
                      <ahyp:hlinkClr val="tx"/>
                    </a:ext>
                  </a:extLst>
                </a:hlinkClick>
              </a:rPr>
              <a:t>www.sos.state.mn.us/media/2688/large-print-english-regular-absentee-ballot-application.pdf</a:t>
            </a:r>
            <a:r>
              <a:rPr lang="en" sz="1500">
                <a:solidFill>
                  <a:srgbClr val="1C4587"/>
                </a:solidFill>
                <a:latin typeface="Georgia"/>
                <a:ea typeface="Georgia"/>
                <a:cs typeface="Georgia"/>
                <a:sym typeface="Georgia"/>
              </a:rPr>
              <a:t> </a:t>
            </a:r>
            <a:r>
              <a:rPr i="1" lang="en" sz="1500">
                <a:solidFill>
                  <a:schemeClr val="dk1"/>
                </a:solidFill>
                <a:latin typeface="Georgia"/>
                <a:ea typeface="Georgia"/>
                <a:cs typeface="Georgia"/>
                <a:sym typeface="Georgia"/>
              </a:rPr>
              <a:t>(large print)</a:t>
            </a:r>
            <a:endParaRPr i="1" sz="1500">
              <a:solidFill>
                <a:schemeClr val="dk1"/>
              </a:solidFill>
              <a:latin typeface="Georgia"/>
              <a:ea typeface="Georgia"/>
              <a:cs typeface="Georgia"/>
              <a:sym typeface="Georgia"/>
            </a:endParaRPr>
          </a:p>
          <a:p>
            <a:pPr indent="-323850" lvl="0" marL="457200" rtl="0" algn="l">
              <a:spcBef>
                <a:spcPts val="0"/>
              </a:spcBef>
              <a:spcAft>
                <a:spcPts val="0"/>
              </a:spcAft>
              <a:buSzPts val="1500"/>
              <a:buFont typeface="Georgia"/>
              <a:buChar char="-"/>
            </a:pPr>
            <a:r>
              <a:rPr lang="en" sz="1500" u="sng">
                <a:solidFill>
                  <a:srgbClr val="1C4587"/>
                </a:solidFill>
                <a:latin typeface="Georgia"/>
                <a:ea typeface="Georgia"/>
                <a:cs typeface="Georgia"/>
                <a:sym typeface="Georgia"/>
                <a:hlinkClick r:id="rId7">
                  <a:extLst>
                    <a:ext uri="{A12FA001-AC4F-418D-AE19-62706E023703}">
                      <ahyp:hlinkClr val="tx"/>
                    </a:ext>
                  </a:extLst>
                </a:hlinkClick>
              </a:rPr>
              <a:t>www.sos.state.mn.us/elections-voting/how-elections-work/presidential-primary/</a:t>
            </a:r>
            <a:r>
              <a:rPr lang="en" sz="1500">
                <a:solidFill>
                  <a:srgbClr val="1C4587"/>
                </a:solidFill>
                <a:latin typeface="Georgia"/>
                <a:ea typeface="Georgia"/>
                <a:cs typeface="Georgia"/>
                <a:sym typeface="Georgia"/>
              </a:rPr>
              <a:t> </a:t>
            </a:r>
            <a:r>
              <a:rPr i="1" lang="en" sz="1500">
                <a:solidFill>
                  <a:schemeClr val="dk1"/>
                </a:solidFill>
                <a:latin typeface="Georgia"/>
                <a:ea typeface="Georgia"/>
                <a:cs typeface="Georgia"/>
                <a:sym typeface="Georgia"/>
              </a:rPr>
              <a:t>(general info)</a:t>
            </a:r>
            <a:endParaRPr i="1" sz="1500">
              <a:solidFill>
                <a:schemeClr val="dk1"/>
              </a:solidFill>
              <a:latin typeface="Georgia"/>
              <a:ea typeface="Georgia"/>
              <a:cs typeface="Georgia"/>
              <a:sym typeface="Georgia"/>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1"/>
          <p:cNvSpPr txBox="1"/>
          <p:nvPr>
            <p:ph idx="1" type="body"/>
          </p:nvPr>
        </p:nvSpPr>
        <p:spPr>
          <a:xfrm>
            <a:off x="311700" y="130200"/>
            <a:ext cx="8520600" cy="48963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b="1" lang="en" sz="4200">
                <a:solidFill>
                  <a:srgbClr val="AC1F23"/>
                </a:solidFill>
                <a:latin typeface="Georgia"/>
                <a:ea typeface="Georgia"/>
                <a:cs typeface="Georgia"/>
                <a:sym typeface="Georgia"/>
              </a:rPr>
              <a:t>Killing two birds with one stone </a:t>
            </a:r>
            <a:endParaRPr b="1" sz="4200">
              <a:solidFill>
                <a:srgbClr val="AC1F23"/>
              </a:solidFill>
              <a:latin typeface="Georgia"/>
              <a:ea typeface="Georgia"/>
              <a:cs typeface="Georgia"/>
              <a:sym typeface="Georgia"/>
            </a:endParaRPr>
          </a:p>
          <a:p>
            <a:pPr indent="0" lvl="0" marL="457200" rtl="0" algn="ctr">
              <a:spcBef>
                <a:spcPts val="1200"/>
              </a:spcBef>
              <a:spcAft>
                <a:spcPts val="0"/>
              </a:spcAft>
              <a:buNone/>
            </a:pPr>
            <a:r>
              <a:rPr b="1" lang="en" sz="4200">
                <a:solidFill>
                  <a:srgbClr val="AC1F23"/>
                </a:solidFill>
                <a:latin typeface="Georgia"/>
                <a:ea typeface="Georgia"/>
                <a:cs typeface="Georgia"/>
                <a:sym typeface="Georgia"/>
              </a:rPr>
              <a:t>&amp; </a:t>
            </a:r>
            <a:endParaRPr b="1" sz="4200">
              <a:solidFill>
                <a:srgbClr val="AC1F23"/>
              </a:solidFill>
              <a:latin typeface="Georgia"/>
              <a:ea typeface="Georgia"/>
              <a:cs typeface="Georgia"/>
              <a:sym typeface="Georgia"/>
            </a:endParaRPr>
          </a:p>
          <a:p>
            <a:pPr indent="0" lvl="0" marL="457200" rtl="0" algn="ctr">
              <a:spcBef>
                <a:spcPts val="1200"/>
              </a:spcBef>
              <a:spcAft>
                <a:spcPts val="0"/>
              </a:spcAft>
              <a:buNone/>
            </a:pPr>
            <a:r>
              <a:rPr b="1" lang="en" sz="4200">
                <a:solidFill>
                  <a:srgbClr val="AC1F23"/>
                </a:solidFill>
                <a:latin typeface="Georgia"/>
                <a:ea typeface="Georgia"/>
                <a:cs typeface="Georgia"/>
                <a:sym typeface="Georgia"/>
              </a:rPr>
              <a:t>maximizing caucus turnout along the way</a:t>
            </a:r>
            <a:endParaRPr b="1" sz="4200">
              <a:solidFill>
                <a:srgbClr val="AC1F23"/>
              </a:solidFill>
              <a:latin typeface="Georgia"/>
              <a:ea typeface="Georgia"/>
              <a:cs typeface="Georgia"/>
              <a:sym typeface="Georgia"/>
            </a:endParaRPr>
          </a:p>
          <a:p>
            <a:pPr indent="0" lvl="0" marL="0" rtl="0" algn="l">
              <a:spcBef>
                <a:spcPts val="1200"/>
              </a:spcBef>
              <a:spcAft>
                <a:spcPts val="1200"/>
              </a:spcAft>
              <a:buNone/>
            </a:pPr>
            <a:r>
              <a:t/>
            </a:r>
            <a:endParaRPr>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450475"/>
            <a:ext cx="9143999" cy="42425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2"/>
          <p:cNvSpPr txBox="1"/>
          <p:nvPr>
            <p:ph type="title"/>
          </p:nvPr>
        </p:nvSpPr>
        <p:spPr>
          <a:xfrm>
            <a:off x="100625" y="30060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100">
                <a:latin typeface="Georgia"/>
                <a:ea typeface="Georgia"/>
                <a:cs typeface="Georgia"/>
                <a:sym typeface="Georgia"/>
              </a:rPr>
              <a:t>Ideas to include on a caucus handout </a:t>
            </a:r>
            <a:r>
              <a:rPr b="1" lang="en" sz="2100">
                <a:solidFill>
                  <a:srgbClr val="1C4587"/>
                </a:solidFill>
                <a:latin typeface="Georgia"/>
                <a:ea typeface="Georgia"/>
                <a:cs typeface="Georgia"/>
                <a:sym typeface="Georgia"/>
              </a:rPr>
              <a:t>FOR REPUBLICANS ONLY: </a:t>
            </a:r>
            <a:endParaRPr sz="3600">
              <a:solidFill>
                <a:srgbClr val="1C4587"/>
              </a:solidFill>
              <a:latin typeface="Georgia"/>
              <a:ea typeface="Georgia"/>
              <a:cs typeface="Georgia"/>
              <a:sym typeface="Georgia"/>
            </a:endParaRPr>
          </a:p>
        </p:txBody>
      </p:sp>
      <p:sp>
        <p:nvSpPr>
          <p:cNvPr id="175" name="Google Shape;175;p32"/>
          <p:cNvSpPr txBox="1"/>
          <p:nvPr>
            <p:ph idx="1" type="body"/>
          </p:nvPr>
        </p:nvSpPr>
        <p:spPr>
          <a:xfrm>
            <a:off x="-77125" y="873300"/>
            <a:ext cx="4387500" cy="3822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Email &amp; phone number for BPOU </a:t>
            </a:r>
            <a:endParaRPr sz="1400">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Upcoming BPOU events</a:t>
            </a:r>
            <a:endParaRPr sz="1400">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Caucus locations for the whole BPOU</a:t>
            </a:r>
            <a:endParaRPr sz="1400">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LInk to caucus finder website on SOS (will be available starting Feb. 7 at </a:t>
            </a:r>
            <a:r>
              <a:rPr lang="en" sz="1400" u="sng">
                <a:solidFill>
                  <a:srgbClr val="1155CC"/>
                </a:solidFill>
                <a:latin typeface="Georgia"/>
                <a:ea typeface="Georgia"/>
                <a:cs typeface="Georgia"/>
                <a:sym typeface="Georgia"/>
                <a:hlinkClick r:id="rId3">
                  <a:extLst>
                    <a:ext uri="{A12FA001-AC4F-418D-AE19-62706E023703}">
                      <ahyp:hlinkClr val="tx"/>
                    </a:ext>
                  </a:extLst>
                </a:hlinkClick>
              </a:rPr>
              <a:t>https://www.sos.state.mn.us/elections-voting/how-elections-work/precinct-caucuses/</a:t>
            </a:r>
            <a:r>
              <a:rPr lang="en" sz="1400">
                <a:solidFill>
                  <a:schemeClr val="dk1"/>
                </a:solidFill>
                <a:latin typeface="Georgia"/>
                <a:ea typeface="Georgia"/>
                <a:cs typeface="Georgia"/>
                <a:sym typeface="Georgia"/>
              </a:rPr>
              <a:t>) </a:t>
            </a:r>
            <a:endParaRPr sz="1400">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sz="1400">
                <a:solidFill>
                  <a:schemeClr val="dk1"/>
                </a:solidFill>
                <a:latin typeface="Georgia"/>
                <a:ea typeface="Georgia"/>
                <a:cs typeface="Georgia"/>
                <a:sym typeface="Georgia"/>
              </a:rPr>
              <a:t>Results from 2022 elections to help convince people to VOTE! </a:t>
            </a:r>
            <a:endParaRPr sz="1400">
              <a:solidFill>
                <a:schemeClr val="dk1"/>
              </a:solidFill>
              <a:latin typeface="Georgia"/>
              <a:ea typeface="Georgia"/>
              <a:cs typeface="Georgia"/>
              <a:sym typeface="Georgia"/>
            </a:endParaRPr>
          </a:p>
          <a:p>
            <a:pPr indent="-317500" lvl="1" marL="914400" rtl="0" algn="l">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Statewide auditor’s race: lost by 8,000 votes</a:t>
            </a:r>
            <a:endParaRPr>
              <a:solidFill>
                <a:schemeClr val="dk1"/>
              </a:solidFill>
              <a:latin typeface="Georgia"/>
              <a:ea typeface="Georgia"/>
              <a:cs typeface="Georgia"/>
              <a:sym typeface="Georgia"/>
            </a:endParaRPr>
          </a:p>
          <a:p>
            <a:pPr indent="-317500" lvl="1" marL="914400" rtl="0" algn="l">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Statewide attorney general’s race: lost by 20,000</a:t>
            </a:r>
            <a:endParaRPr>
              <a:solidFill>
                <a:schemeClr val="dk1"/>
              </a:solidFill>
              <a:latin typeface="Georgia"/>
              <a:ea typeface="Georgia"/>
              <a:cs typeface="Georgia"/>
              <a:sym typeface="Georgia"/>
            </a:endParaRPr>
          </a:p>
          <a:p>
            <a:pPr indent="-317500" lvl="1" marL="914400" rtl="0" algn="l">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Minnesota House: lost by less than 4,000 votes (less than 1,000 votes in 7 districts)</a:t>
            </a:r>
            <a:endParaRPr>
              <a:solidFill>
                <a:schemeClr val="dk1"/>
              </a:solidFill>
              <a:latin typeface="Georgia"/>
              <a:ea typeface="Georgia"/>
              <a:cs typeface="Georgia"/>
              <a:sym typeface="Georgia"/>
            </a:endParaRPr>
          </a:p>
          <a:p>
            <a:pPr indent="-317500" lvl="1" marL="914400" rtl="0" algn="l">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Minnesota Senate: lost by less than 300 votes </a:t>
            </a:r>
            <a:endParaRPr>
              <a:solidFill>
                <a:schemeClr val="dk1"/>
              </a:solidFill>
              <a:latin typeface="Georgia"/>
              <a:ea typeface="Georgia"/>
              <a:cs typeface="Georgia"/>
              <a:sym typeface="Georgia"/>
            </a:endParaRPr>
          </a:p>
          <a:p>
            <a:pPr indent="0" lvl="0" marL="0" rtl="0" algn="l">
              <a:spcBef>
                <a:spcPts val="0"/>
              </a:spcBef>
              <a:spcAft>
                <a:spcPts val="1200"/>
              </a:spcAft>
              <a:buNone/>
            </a:pPr>
            <a:r>
              <a:t/>
            </a:r>
            <a:endParaRPr/>
          </a:p>
        </p:txBody>
      </p:sp>
      <p:pic>
        <p:nvPicPr>
          <p:cNvPr id="176" name="Google Shape;176;p32"/>
          <p:cNvPicPr preferRelativeResize="0"/>
          <p:nvPr/>
        </p:nvPicPr>
        <p:blipFill>
          <a:blip r:embed="rId4">
            <a:alphaModFix/>
          </a:blip>
          <a:stretch>
            <a:fillRect/>
          </a:stretch>
        </p:blipFill>
        <p:spPr>
          <a:xfrm>
            <a:off x="4151350" y="1288650"/>
            <a:ext cx="4992650" cy="2044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3"/>
          <p:cNvPicPr preferRelativeResize="0"/>
          <p:nvPr/>
        </p:nvPicPr>
        <p:blipFill>
          <a:blip r:embed="rId3">
            <a:alphaModFix/>
          </a:blip>
          <a:stretch>
            <a:fillRect/>
          </a:stretch>
        </p:blipFill>
        <p:spPr>
          <a:xfrm>
            <a:off x="1982801" y="1096900"/>
            <a:ext cx="4797400" cy="2267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latin typeface="Georgia"/>
                <a:ea typeface="Georgia"/>
                <a:cs typeface="Georgia"/>
                <a:sym typeface="Georgia"/>
              </a:rPr>
              <a:t>What is SwipeRed?</a:t>
            </a:r>
            <a:endParaRPr sz="2920">
              <a:latin typeface="Georgia"/>
              <a:ea typeface="Georgia"/>
              <a:cs typeface="Georgia"/>
              <a:sym typeface="Georgia"/>
            </a:endParaRPr>
          </a:p>
        </p:txBody>
      </p:sp>
      <p:sp>
        <p:nvSpPr>
          <p:cNvPr id="187" name="Google Shape;187;p34"/>
          <p:cNvSpPr txBox="1"/>
          <p:nvPr>
            <p:ph idx="1" type="body"/>
          </p:nvPr>
        </p:nvSpPr>
        <p:spPr>
          <a:xfrm>
            <a:off x="110925" y="1152475"/>
            <a:ext cx="8958300" cy="39282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Clr>
                <a:schemeClr val="dk1"/>
              </a:buClr>
              <a:buSzPts val="2300"/>
              <a:buFont typeface="Georgia"/>
              <a:buChar char="-"/>
            </a:pPr>
            <a:r>
              <a:rPr lang="en" sz="2300">
                <a:solidFill>
                  <a:schemeClr val="dk1"/>
                </a:solidFill>
                <a:latin typeface="Georgia"/>
                <a:ea typeface="Georgia"/>
                <a:cs typeface="Georgia"/>
                <a:sym typeface="Georgia"/>
              </a:rPr>
              <a:t>Your contacts</a:t>
            </a:r>
            <a:endParaRPr sz="2300">
              <a:solidFill>
                <a:schemeClr val="dk1"/>
              </a:solidFill>
              <a:latin typeface="Georgia"/>
              <a:ea typeface="Georgia"/>
              <a:cs typeface="Georgia"/>
              <a:sym typeface="Georgia"/>
            </a:endParaRPr>
          </a:p>
          <a:p>
            <a:pPr indent="-349250" lvl="1" marL="914400" rtl="0" algn="l">
              <a:spcBef>
                <a:spcPts val="0"/>
              </a:spcBef>
              <a:spcAft>
                <a:spcPts val="0"/>
              </a:spcAft>
              <a:buClr>
                <a:schemeClr val="dk1"/>
              </a:buClr>
              <a:buSzPts val="1900"/>
              <a:buFont typeface="Georgia"/>
              <a:buChar char="-"/>
            </a:pPr>
            <a:r>
              <a:rPr lang="en" sz="1900">
                <a:solidFill>
                  <a:schemeClr val="dk1"/>
                </a:solidFill>
                <a:latin typeface="Georgia"/>
                <a:ea typeface="Georgia"/>
                <a:cs typeface="Georgia"/>
                <a:sym typeface="Georgia"/>
              </a:rPr>
              <a:t>Texting</a:t>
            </a:r>
            <a:endParaRPr sz="1900">
              <a:solidFill>
                <a:schemeClr val="dk1"/>
              </a:solidFill>
              <a:latin typeface="Georgia"/>
              <a:ea typeface="Georgia"/>
              <a:cs typeface="Georgia"/>
              <a:sym typeface="Georgia"/>
            </a:endParaRPr>
          </a:p>
          <a:p>
            <a:pPr indent="-349250" lvl="1" marL="914400" rtl="0" algn="l">
              <a:spcBef>
                <a:spcPts val="0"/>
              </a:spcBef>
              <a:spcAft>
                <a:spcPts val="0"/>
              </a:spcAft>
              <a:buClr>
                <a:schemeClr val="dk1"/>
              </a:buClr>
              <a:buSzPts val="1900"/>
              <a:buFont typeface="Georgia"/>
              <a:buChar char="-"/>
            </a:pPr>
            <a:r>
              <a:rPr lang="en" sz="1900">
                <a:solidFill>
                  <a:schemeClr val="dk1"/>
                </a:solidFill>
                <a:latin typeface="Georgia"/>
                <a:ea typeface="Georgia"/>
                <a:cs typeface="Georgia"/>
                <a:sym typeface="Georgia"/>
              </a:rPr>
              <a:t>Calling</a:t>
            </a:r>
            <a:endParaRPr sz="1900">
              <a:solidFill>
                <a:schemeClr val="dk1"/>
              </a:solidFill>
              <a:latin typeface="Georgia"/>
              <a:ea typeface="Georgia"/>
              <a:cs typeface="Georgia"/>
              <a:sym typeface="Georgia"/>
            </a:endParaRPr>
          </a:p>
          <a:p>
            <a:pPr indent="-349250" lvl="1" marL="914400" rtl="0" algn="l">
              <a:spcBef>
                <a:spcPts val="0"/>
              </a:spcBef>
              <a:spcAft>
                <a:spcPts val="0"/>
              </a:spcAft>
              <a:buClr>
                <a:schemeClr val="dk1"/>
              </a:buClr>
              <a:buSzPts val="1900"/>
              <a:buFont typeface="Georgia"/>
              <a:buChar char="-"/>
            </a:pPr>
            <a:r>
              <a:rPr lang="en" sz="1900">
                <a:solidFill>
                  <a:schemeClr val="dk1"/>
                </a:solidFill>
                <a:latin typeface="Georgia"/>
                <a:ea typeface="Georgia"/>
                <a:cs typeface="Georgia"/>
                <a:sym typeface="Georgia"/>
              </a:rPr>
              <a:t>Social media </a:t>
            </a:r>
            <a:endParaRPr sz="1900">
              <a:solidFill>
                <a:schemeClr val="dk1"/>
              </a:solidFill>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Georgia"/>
              <a:ea typeface="Georgia"/>
              <a:cs typeface="Georgia"/>
              <a:sym typeface="Georgia"/>
            </a:endParaRPr>
          </a:p>
          <a:p>
            <a:pPr indent="-374650" lvl="0" marL="457200" rtl="0" algn="l">
              <a:spcBef>
                <a:spcPts val="1200"/>
              </a:spcBef>
              <a:spcAft>
                <a:spcPts val="0"/>
              </a:spcAft>
              <a:buClr>
                <a:schemeClr val="dk1"/>
              </a:buClr>
              <a:buSzPts val="2300"/>
              <a:buFont typeface="Georgia"/>
              <a:buChar char="-"/>
            </a:pPr>
            <a:r>
              <a:rPr lang="en" sz="2300">
                <a:solidFill>
                  <a:schemeClr val="dk1"/>
                </a:solidFill>
                <a:latin typeface="Georgia"/>
                <a:ea typeface="Georgia"/>
                <a:cs typeface="Georgia"/>
                <a:sym typeface="Georgia"/>
              </a:rPr>
              <a:t>Your “smart matches”</a:t>
            </a:r>
            <a:endParaRPr sz="2300">
              <a:solidFill>
                <a:schemeClr val="dk1"/>
              </a:solidFill>
              <a:latin typeface="Georgia"/>
              <a:ea typeface="Georgia"/>
              <a:cs typeface="Georgia"/>
              <a:sym typeface="Georgia"/>
            </a:endParaRPr>
          </a:p>
          <a:p>
            <a:pPr indent="-349250" lvl="1" marL="914400" rtl="0" algn="l">
              <a:spcBef>
                <a:spcPts val="0"/>
              </a:spcBef>
              <a:spcAft>
                <a:spcPts val="0"/>
              </a:spcAft>
              <a:buClr>
                <a:schemeClr val="dk1"/>
              </a:buClr>
              <a:buSzPts val="1900"/>
              <a:buFont typeface="Georgia"/>
              <a:buChar char="-"/>
            </a:pPr>
            <a:r>
              <a:rPr lang="en" sz="1900">
                <a:solidFill>
                  <a:schemeClr val="dk1"/>
                </a:solidFill>
                <a:latin typeface="Georgia"/>
                <a:ea typeface="Georgia"/>
                <a:cs typeface="Georgia"/>
                <a:sym typeface="Georgia"/>
              </a:rPr>
              <a:t>Phone calling </a:t>
            </a:r>
            <a:endParaRPr sz="1900">
              <a:solidFill>
                <a:schemeClr val="dk1"/>
              </a:solidFill>
              <a:latin typeface="Georgia"/>
              <a:ea typeface="Georgia"/>
              <a:cs typeface="Georgia"/>
              <a:sym typeface="Georgia"/>
            </a:endParaRPr>
          </a:p>
          <a:p>
            <a:pPr indent="-349250" lvl="1" marL="914400" rtl="0" algn="l">
              <a:spcBef>
                <a:spcPts val="0"/>
              </a:spcBef>
              <a:spcAft>
                <a:spcPts val="0"/>
              </a:spcAft>
              <a:buClr>
                <a:schemeClr val="dk1"/>
              </a:buClr>
              <a:buSzPts val="1900"/>
              <a:buFont typeface="Georgia"/>
              <a:buChar char="-"/>
            </a:pPr>
            <a:r>
              <a:rPr lang="en" sz="1900">
                <a:solidFill>
                  <a:schemeClr val="dk1"/>
                </a:solidFill>
                <a:latin typeface="Georgia"/>
                <a:ea typeface="Georgia"/>
                <a:cs typeface="Georgia"/>
                <a:sym typeface="Georgia"/>
              </a:rPr>
              <a:t>Surveying voters which automatically updates data in Data Center </a:t>
            </a:r>
            <a:endParaRPr sz="1900">
              <a:solidFill>
                <a:schemeClr val="dk1"/>
              </a:solidFill>
              <a:latin typeface="Georgia"/>
              <a:ea typeface="Georgia"/>
              <a:cs typeface="Georgia"/>
              <a:sym typeface="Georgia"/>
            </a:endParaRPr>
          </a:p>
          <a:p>
            <a:pPr indent="0" lvl="0" marL="0" rtl="0" algn="l">
              <a:spcBef>
                <a:spcPts val="1200"/>
              </a:spcBef>
              <a:spcAft>
                <a:spcPts val="1200"/>
              </a:spcAft>
              <a:buNone/>
            </a:pPr>
            <a:r>
              <a:rPr b="1" lang="en" sz="1900" u="sng">
                <a:solidFill>
                  <a:schemeClr val="dk1"/>
                </a:solidFill>
                <a:highlight>
                  <a:srgbClr val="FFFF00"/>
                </a:highlight>
                <a:latin typeface="Georgia"/>
                <a:ea typeface="Georgia"/>
                <a:cs typeface="Georgia"/>
                <a:sym typeface="Georgia"/>
              </a:rPr>
              <a:t>GOAL</a:t>
            </a:r>
            <a:r>
              <a:rPr b="1" lang="en" sz="1900">
                <a:solidFill>
                  <a:schemeClr val="dk1"/>
                </a:solidFill>
                <a:highlight>
                  <a:srgbClr val="FFFF00"/>
                </a:highlight>
                <a:latin typeface="Georgia"/>
                <a:ea typeface="Georgia"/>
                <a:cs typeface="Georgia"/>
                <a:sym typeface="Georgia"/>
              </a:rPr>
              <a:t>: collecting voter data as inexpensively as possible</a:t>
            </a:r>
            <a:endParaRPr b="1" sz="1900">
              <a:solidFill>
                <a:schemeClr val="dk1"/>
              </a:solidFill>
              <a:highlight>
                <a:srgbClr val="FFFF00"/>
              </a:highlight>
              <a:latin typeface="Georgia"/>
              <a:ea typeface="Georgia"/>
              <a:cs typeface="Georgia"/>
              <a:sym typeface="Georgia"/>
            </a:endParaRPr>
          </a:p>
        </p:txBody>
      </p:sp>
      <p:pic>
        <p:nvPicPr>
          <p:cNvPr id="188" name="Google Shape;188;p34"/>
          <p:cNvPicPr preferRelativeResize="0"/>
          <p:nvPr/>
        </p:nvPicPr>
        <p:blipFill>
          <a:blip r:embed="rId3">
            <a:alphaModFix/>
          </a:blip>
          <a:stretch>
            <a:fillRect/>
          </a:stretch>
        </p:blipFill>
        <p:spPr>
          <a:xfrm>
            <a:off x="4119301" y="687000"/>
            <a:ext cx="4797400" cy="2267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4" name="Google Shape;194;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5" name="Google Shape;195;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1" name="Google Shape;20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2" name="Google Shape;202;p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03" name="Google Shape;203;p36"/>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320" u="sng">
                <a:latin typeface="Georgia"/>
                <a:ea typeface="Georgia"/>
                <a:cs typeface="Georgia"/>
                <a:sym typeface="Georgia"/>
              </a:rPr>
              <a:t>Impact: </a:t>
            </a:r>
            <a:endParaRPr b="1" sz="3320" u="sng">
              <a:latin typeface="Georgia"/>
              <a:ea typeface="Georgia"/>
              <a:cs typeface="Georgia"/>
              <a:sym typeface="Georgia"/>
            </a:endParaRPr>
          </a:p>
        </p:txBody>
      </p:sp>
      <p:sp>
        <p:nvSpPr>
          <p:cNvPr id="209" name="Google Shape;209;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900">
                <a:solidFill>
                  <a:schemeClr val="dk1"/>
                </a:solidFill>
                <a:latin typeface="Georgia"/>
                <a:ea typeface="Georgia"/>
                <a:cs typeface="Georgia"/>
                <a:sym typeface="Georgia"/>
              </a:rPr>
              <a:t>3,500 state convention delegates </a:t>
            </a:r>
            <a:endParaRPr sz="2900">
              <a:solidFill>
                <a:schemeClr val="dk1"/>
              </a:solidFill>
              <a:latin typeface="Georgia"/>
              <a:ea typeface="Georgia"/>
              <a:cs typeface="Georgia"/>
              <a:sym typeface="Georgia"/>
            </a:endParaRPr>
          </a:p>
          <a:p>
            <a:pPr indent="0" lvl="0" marL="0" rtl="0" algn="ctr">
              <a:spcBef>
                <a:spcPts val="1200"/>
              </a:spcBef>
              <a:spcAft>
                <a:spcPts val="0"/>
              </a:spcAft>
              <a:buNone/>
            </a:pPr>
            <a:r>
              <a:rPr lang="en" sz="2900">
                <a:solidFill>
                  <a:schemeClr val="dk1"/>
                </a:solidFill>
                <a:latin typeface="Georgia"/>
                <a:ea typeface="Georgia"/>
                <a:cs typeface="Georgia"/>
                <a:sym typeface="Georgia"/>
              </a:rPr>
              <a:t>x</a:t>
            </a:r>
            <a:endParaRPr sz="2900">
              <a:solidFill>
                <a:schemeClr val="dk1"/>
              </a:solidFill>
              <a:latin typeface="Georgia"/>
              <a:ea typeface="Georgia"/>
              <a:cs typeface="Georgia"/>
              <a:sym typeface="Georgia"/>
            </a:endParaRPr>
          </a:p>
          <a:p>
            <a:pPr indent="0" lvl="0" marL="0" rtl="0" algn="ctr">
              <a:spcBef>
                <a:spcPts val="1200"/>
              </a:spcBef>
              <a:spcAft>
                <a:spcPts val="0"/>
              </a:spcAft>
              <a:buNone/>
            </a:pPr>
            <a:r>
              <a:rPr lang="en" sz="2900">
                <a:solidFill>
                  <a:schemeClr val="dk1"/>
                </a:solidFill>
                <a:latin typeface="Georgia"/>
                <a:ea typeface="Georgia"/>
                <a:cs typeface="Georgia"/>
                <a:sym typeface="Georgia"/>
              </a:rPr>
              <a:t>700 contacts in your phone</a:t>
            </a:r>
            <a:endParaRPr sz="2900">
              <a:solidFill>
                <a:schemeClr val="dk1"/>
              </a:solidFill>
              <a:latin typeface="Georgia"/>
              <a:ea typeface="Georgia"/>
              <a:cs typeface="Georgia"/>
              <a:sym typeface="Georgia"/>
            </a:endParaRPr>
          </a:p>
          <a:p>
            <a:pPr indent="0" lvl="0" marL="0" rtl="0" algn="ctr">
              <a:spcBef>
                <a:spcPts val="1200"/>
              </a:spcBef>
              <a:spcAft>
                <a:spcPts val="0"/>
              </a:spcAft>
              <a:buNone/>
            </a:pPr>
            <a:r>
              <a:rPr b="1" lang="en" sz="2900">
                <a:solidFill>
                  <a:schemeClr val="dk1"/>
                </a:solidFill>
                <a:highlight>
                  <a:srgbClr val="FFFF00"/>
                </a:highlight>
                <a:latin typeface="Georgia"/>
                <a:ea typeface="Georgia"/>
                <a:cs typeface="Georgia"/>
                <a:sym typeface="Georgia"/>
              </a:rPr>
              <a:t>= 2,450,000 contacts</a:t>
            </a:r>
            <a:endParaRPr b="1" sz="2900">
              <a:solidFill>
                <a:schemeClr val="dk1"/>
              </a:solidFill>
              <a:highlight>
                <a:srgbClr val="FFFF00"/>
              </a:highlight>
              <a:latin typeface="Georgia"/>
              <a:ea typeface="Georgia"/>
              <a:cs typeface="Georgia"/>
              <a:sym typeface="Georgia"/>
            </a:endParaRPr>
          </a:p>
          <a:p>
            <a:pPr indent="0" lvl="0" marL="0" rtl="0" algn="l">
              <a:spcBef>
                <a:spcPts val="120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5" name="Google Shape;215;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3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7" name="Google Shape;217;p38"/>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3" name="Google Shape;223;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4" name="Google Shape;224;p3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5" name="Google Shape;225;p39"/>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1" name="Google Shape;231;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2" name="Google Shape;232;p4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33" name="Google Shape;233;p40"/>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34" name="Google Shape;234;p40"/>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0" name="Google Shape;240;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1" name="Google Shape;241;p4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42" name="Google Shape;242;p41"/>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43" name="Google Shape;243;p41"/>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244" name="Google Shape;244;p41"/>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idx="1" type="body"/>
          </p:nvPr>
        </p:nvSpPr>
        <p:spPr>
          <a:xfrm>
            <a:off x="311700" y="0"/>
            <a:ext cx="8520600" cy="514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Thursday, 1/11 at the CENTENNIAL LIBRARY</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7:00 PM - 9:00 PM | 100 Civic Heights Circle Circle Pines, MN 55014</a:t>
            </a:r>
            <a:endParaRPr sz="13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Friday, 1/12 at the LITTLE FALLS CARE CENTER </a:t>
            </a:r>
            <a:endParaRPr i="1" sz="1300">
              <a:solidFill>
                <a:srgbClr val="AC1F23"/>
              </a:solidFill>
              <a:highlight>
                <a:srgbClr val="FCFACA"/>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6:30 PM - 8:30 PM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1200 1st Avenue NE Little Falls, MN 56345</a:t>
            </a:r>
            <a:r>
              <a:rPr i="1" lang="en" sz="1300">
                <a:solidFill>
                  <a:schemeClr val="dk1"/>
                </a:solidFill>
                <a:highlight>
                  <a:schemeClr val="lt1"/>
                </a:highlight>
                <a:latin typeface="Georgia"/>
                <a:ea typeface="Georgia"/>
                <a:cs typeface="Georgia"/>
                <a:sym typeface="Georgia"/>
              </a:rPr>
              <a:t> </a:t>
            </a:r>
            <a:r>
              <a:rPr i="1" lang="en" sz="1100">
                <a:solidFill>
                  <a:schemeClr val="dk1"/>
                </a:solidFill>
                <a:highlight>
                  <a:srgbClr val="FCFACA"/>
                </a:highlight>
                <a:latin typeface="Georgia"/>
                <a:ea typeface="Georgia"/>
                <a:cs typeface="Georgia"/>
                <a:sym typeface="Georgia"/>
              </a:rPr>
              <a:t>**location change</a:t>
            </a:r>
            <a:endParaRPr sz="11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Saturday, 1/13 at the NOBLES COUNTY HISTORICAL SOCIETY</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9:00 AM - 11:00 AM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225 9th Street</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Worthington, MN 56187</a:t>
            </a:r>
            <a:endParaRPr sz="13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Saturday, 1/13 at the ROCHESTER PUBLIC LIBRARY</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2:30 PM - 4:30 PM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101 2nd Street SE Rochester, MN 55904</a:t>
            </a:r>
            <a:endParaRPr sz="13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Sunday, 1/14 at the DULUTH COMFORT WEST INN</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2 PM - 4 PM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3900 W. Superior Street Duluth, MN 55807</a:t>
            </a:r>
            <a:endParaRPr sz="13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Sunday, 1/14 at the NORTH BRANCH AMERICAN LEGION</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7:00 - 9:00 PM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6439 Elm Street North Branch, MN 55056</a:t>
            </a:r>
            <a:endParaRPr sz="13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Monday, 1/15 at the HISTORIC HOLMES THEATER</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latin typeface="Georgia"/>
                <a:ea typeface="Georgia"/>
                <a:cs typeface="Georgia"/>
                <a:sym typeface="Georgia"/>
              </a:rPr>
              <a:t>6:45 PM - 8:45 PM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"Holmes Art Cellar" 806 Summit Avenue Detroit Lakes, MN 56501</a:t>
            </a:r>
            <a:endParaRPr sz="13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150">
                <a:solidFill>
                  <a:srgbClr val="403F42"/>
                </a:solidFill>
                <a:highlight>
                  <a:srgbClr val="FFFFFF"/>
                </a:highlight>
              </a:rPr>
              <a:t> </a:t>
            </a:r>
            <a:endParaRPr sz="1150">
              <a:solidFill>
                <a:srgbClr val="403F42"/>
              </a:solidFill>
              <a:highlight>
                <a:srgbClr val="FFFFFF"/>
              </a:highlight>
            </a:endParaRPr>
          </a:p>
          <a:p>
            <a:pPr indent="0" lvl="0" marL="0" rtl="0" algn="ctr">
              <a:spcBef>
                <a:spcPts val="0"/>
              </a:spcBef>
              <a:spcAft>
                <a:spcPts val="0"/>
              </a:spcAft>
              <a:buClr>
                <a:schemeClr val="dk1"/>
              </a:buClr>
              <a:buSzPts val="1100"/>
              <a:buFont typeface="Arial"/>
              <a:buNone/>
            </a:pPr>
            <a:r>
              <a:rPr b="1" lang="en" sz="1300">
                <a:solidFill>
                  <a:srgbClr val="AC1F23"/>
                </a:solidFill>
                <a:highlight>
                  <a:srgbClr val="FFFFFF"/>
                </a:highlight>
                <a:latin typeface="Georgia"/>
                <a:ea typeface="Georgia"/>
                <a:cs typeface="Georgia"/>
                <a:sym typeface="Georgia"/>
              </a:rPr>
              <a:t>Tuesday, 1/16 at the LAKEVILLE LIBRARY</a:t>
            </a:r>
            <a:endParaRPr b="1" sz="1300">
              <a:solidFill>
                <a:srgbClr val="AC1F23"/>
              </a:solidFill>
              <a:highlight>
                <a:srgbClr val="FFFFFF"/>
              </a:highlight>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1300">
                <a:solidFill>
                  <a:schemeClr val="dk1"/>
                </a:solidFill>
                <a:highlight>
                  <a:srgbClr val="FFFFFF"/>
                </a:highlight>
              </a:rPr>
              <a:t>﻿</a:t>
            </a:r>
            <a:r>
              <a:rPr lang="en" sz="1300">
                <a:solidFill>
                  <a:schemeClr val="dk1"/>
                </a:solidFill>
                <a:highlight>
                  <a:srgbClr val="FFFFFF"/>
                </a:highlight>
                <a:latin typeface="Georgia"/>
                <a:ea typeface="Georgia"/>
                <a:cs typeface="Georgia"/>
                <a:sym typeface="Georgia"/>
              </a:rPr>
              <a:t>5:45 PM - 8:00 PM </a:t>
            </a:r>
            <a:r>
              <a:rPr b="1" lang="en" sz="1300">
                <a:solidFill>
                  <a:schemeClr val="dk1"/>
                </a:solidFill>
                <a:highlight>
                  <a:srgbClr val="FFFFFF"/>
                </a:highlight>
                <a:latin typeface="Georgia"/>
                <a:ea typeface="Georgia"/>
                <a:cs typeface="Georgia"/>
                <a:sym typeface="Georgia"/>
              </a:rPr>
              <a:t>| </a:t>
            </a:r>
            <a:r>
              <a:rPr lang="en" sz="1300">
                <a:solidFill>
                  <a:schemeClr val="dk1"/>
                </a:solidFill>
                <a:highlight>
                  <a:srgbClr val="FFFFFF"/>
                </a:highlight>
                <a:latin typeface="Georgia"/>
                <a:ea typeface="Georgia"/>
                <a:cs typeface="Georgia"/>
                <a:sym typeface="Georgia"/>
              </a:rPr>
              <a:t>20085 Heritage Drive Lakeville, MN 55044</a:t>
            </a:r>
            <a:endParaRPr sz="1300">
              <a:solidFill>
                <a:schemeClr val="dk1"/>
              </a:solidFill>
              <a:highlight>
                <a:srgbClr val="FFFFFF"/>
              </a:highlight>
              <a:latin typeface="Georgia"/>
              <a:ea typeface="Georgia"/>
              <a:cs typeface="Georgia"/>
              <a:sym typeface="Georgia"/>
            </a:endParaRPr>
          </a:p>
          <a:p>
            <a:pPr indent="0" lvl="0" marL="0" rtl="0" algn="l">
              <a:lnSpc>
                <a:spcPct val="95000"/>
              </a:lnSpc>
              <a:spcBef>
                <a:spcPts val="0"/>
              </a:spcBef>
              <a:spcAft>
                <a:spcPts val="1200"/>
              </a:spcAft>
              <a:buSzPts val="1018"/>
              <a:buNone/>
            </a:pPr>
            <a:r>
              <a:t/>
            </a:r>
            <a:endParaRPr sz="1665"/>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0" name="Google Shape;250;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1" name="Google Shape;251;p4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52" name="Google Shape;252;p42"/>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8" name="Google Shape;258;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9" name="Google Shape;259;p4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60" name="Google Shape;260;p4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6" name="Google Shape;266;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7" name="Google Shape;267;p44"/>
          <p:cNvPicPr preferRelativeResize="0"/>
          <p:nvPr/>
        </p:nvPicPr>
        <p:blipFill>
          <a:blip r:embed="rId3">
            <a:alphaModFix/>
          </a:blip>
          <a:stretch>
            <a:fillRect/>
          </a:stretch>
        </p:blipFill>
        <p:spPr>
          <a:xfrm>
            <a:off x="152400" y="152400"/>
            <a:ext cx="9144000" cy="5143500"/>
          </a:xfrm>
          <a:prstGeom prst="rect">
            <a:avLst/>
          </a:prstGeom>
          <a:noFill/>
          <a:ln>
            <a:noFill/>
          </a:ln>
        </p:spPr>
      </p:pic>
      <p:pic>
        <p:nvPicPr>
          <p:cNvPr id="268" name="Google Shape;268;p44"/>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4" name="Google Shape;274;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5" name="Google Shape;275;p4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76" name="Google Shape;276;p45"/>
          <p:cNvPicPr preferRelativeResize="0"/>
          <p:nvPr/>
        </p:nvPicPr>
        <p:blipFill>
          <a:blip r:embed="rId4">
            <a:alphaModFix/>
          </a:blip>
          <a:stretch>
            <a:fillRect/>
          </a:stretch>
        </p:blipFill>
        <p:spPr>
          <a:xfrm>
            <a:off x="0" y="66675"/>
            <a:ext cx="9296400" cy="5229225"/>
          </a:xfrm>
          <a:prstGeom prst="rect">
            <a:avLst/>
          </a:prstGeom>
          <a:noFill/>
          <a:ln>
            <a:noFill/>
          </a:ln>
        </p:spPr>
      </p:pic>
      <p:pic>
        <p:nvPicPr>
          <p:cNvPr id="277" name="Google Shape;277;p45"/>
          <p:cNvPicPr preferRelativeResize="0"/>
          <p:nvPr/>
        </p:nvPicPr>
        <p:blipFill>
          <a:blip r:embed="rId5">
            <a:alphaModFix/>
          </a:blip>
          <a:stretch>
            <a:fillRect/>
          </a:stretch>
        </p:blipFill>
        <p:spPr>
          <a:xfrm>
            <a:off x="0" y="0"/>
            <a:ext cx="9144000" cy="5143500"/>
          </a:xfrm>
          <a:prstGeom prst="rect">
            <a:avLst/>
          </a:prstGeom>
          <a:noFill/>
          <a:ln>
            <a:noFill/>
          </a:ln>
        </p:spPr>
      </p:pic>
      <p:sp>
        <p:nvSpPr>
          <p:cNvPr id="278" name="Google Shape;278;p45"/>
          <p:cNvSpPr/>
          <p:nvPr/>
        </p:nvSpPr>
        <p:spPr>
          <a:xfrm>
            <a:off x="7429500" y="4703625"/>
            <a:ext cx="1637100" cy="43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45"/>
          <p:cNvSpPr/>
          <p:nvPr/>
        </p:nvSpPr>
        <p:spPr>
          <a:xfrm>
            <a:off x="8768950" y="1717475"/>
            <a:ext cx="527400" cy="631800"/>
          </a:xfrm>
          <a:prstGeom prst="wedgeRectCallout">
            <a:avLst>
              <a:gd fmla="val -20833" name="adj1"/>
              <a:gd fmla="val 625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5" name="Google Shape;285;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 name="Google Shape;286;p4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87" name="Google Shape;287;p46"/>
          <p:cNvPicPr preferRelativeResize="0"/>
          <p:nvPr/>
        </p:nvPicPr>
        <p:blipFill>
          <a:blip r:embed="rId4">
            <a:alphaModFix/>
          </a:blip>
          <a:stretch>
            <a:fillRect/>
          </a:stretch>
        </p:blipFill>
        <p:spPr>
          <a:xfrm>
            <a:off x="0" y="0"/>
            <a:ext cx="9144000" cy="5143500"/>
          </a:xfrm>
          <a:prstGeom prst="rect">
            <a:avLst/>
          </a:prstGeom>
          <a:noFill/>
          <a:ln>
            <a:noFill/>
          </a:ln>
        </p:spPr>
      </p:pic>
      <p:sp>
        <p:nvSpPr>
          <p:cNvPr id="288" name="Google Shape;288;p46"/>
          <p:cNvSpPr/>
          <p:nvPr/>
        </p:nvSpPr>
        <p:spPr>
          <a:xfrm>
            <a:off x="2774450" y="1324700"/>
            <a:ext cx="551700" cy="33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highlight>
                <a:schemeClr val="lt1"/>
              </a:highlight>
            </a:endParaRPr>
          </a:p>
        </p:txBody>
      </p:sp>
      <p:sp>
        <p:nvSpPr>
          <p:cNvPr id="289" name="Google Shape;289;p46"/>
          <p:cNvSpPr/>
          <p:nvPr/>
        </p:nvSpPr>
        <p:spPr>
          <a:xfrm>
            <a:off x="6596050" y="4511700"/>
            <a:ext cx="1875300" cy="631800"/>
          </a:xfrm>
          <a:prstGeom prst="wedgeRectCallout">
            <a:avLst>
              <a:gd fmla="val -20833" name="adj1"/>
              <a:gd fmla="val 625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5" name="Google Shape;295;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6" name="Google Shape;296;p4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97" name="Google Shape;297;p47"/>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3" name="Google Shape;303;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4" name="Google Shape;304;p4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5" name="Google Shape;305;p48"/>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1" name="Google Shape;311;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2" name="Google Shape;312;p4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13" name="Google Shape;313;p49"/>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14" name="Google Shape;314;p49"/>
          <p:cNvPicPr preferRelativeResize="0"/>
          <p:nvPr/>
        </p:nvPicPr>
        <p:blipFill>
          <a:blip r:embed="rId5">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0"/>
          <p:cNvSpPr txBox="1"/>
          <p:nvPr>
            <p:ph type="title"/>
          </p:nvPr>
        </p:nvSpPr>
        <p:spPr>
          <a:xfrm>
            <a:off x="311700" y="445025"/>
            <a:ext cx="8520600" cy="19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0000">
                <a:solidFill>
                  <a:srgbClr val="1C4587"/>
                </a:solidFill>
              </a:rPr>
              <a:t>QUESTIONS?</a:t>
            </a:r>
            <a:r>
              <a:rPr b="1" lang="en" sz="10000">
                <a:solidFill>
                  <a:srgbClr val="980000"/>
                </a:solidFill>
              </a:rPr>
              <a:t> </a:t>
            </a:r>
            <a:r>
              <a:rPr b="1" lang="en" sz="10000"/>
              <a:t>	</a:t>
            </a:r>
            <a:endParaRPr b="1" sz="10000"/>
          </a:p>
        </p:txBody>
      </p:sp>
      <p:sp>
        <p:nvSpPr>
          <p:cNvPr id="320" name="Google Shape;320;p50"/>
          <p:cNvSpPr txBox="1"/>
          <p:nvPr>
            <p:ph idx="1" type="body"/>
          </p:nvPr>
        </p:nvSpPr>
        <p:spPr>
          <a:xfrm>
            <a:off x="1103400" y="2386625"/>
            <a:ext cx="6982800" cy="232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980000"/>
                </a:solidFill>
              </a:rPr>
              <a:t>Anna Mathews</a:t>
            </a:r>
            <a:r>
              <a:rPr b="1" lang="en" sz="2200">
                <a:solidFill>
                  <a:srgbClr val="980000"/>
                </a:solidFill>
              </a:rPr>
              <a:t>, Executive Director</a:t>
            </a:r>
            <a:r>
              <a:rPr b="1" lang="en" sz="2200">
                <a:solidFill>
                  <a:srgbClr val="980000"/>
                </a:solidFill>
              </a:rPr>
              <a:t> </a:t>
            </a:r>
            <a:endParaRPr b="1" sz="2200">
              <a:solidFill>
                <a:srgbClr val="980000"/>
              </a:solidFill>
            </a:endParaRPr>
          </a:p>
          <a:p>
            <a:pPr indent="0" lvl="0" marL="0" rtl="0" algn="ctr">
              <a:spcBef>
                <a:spcPts val="1200"/>
              </a:spcBef>
              <a:spcAft>
                <a:spcPts val="0"/>
              </a:spcAft>
              <a:buNone/>
            </a:pPr>
            <a:r>
              <a:rPr b="1" lang="en" sz="2200">
                <a:solidFill>
                  <a:srgbClr val="980000"/>
                </a:solidFill>
              </a:rPr>
              <a:t>AEM@MNGOP.com </a:t>
            </a:r>
            <a:endParaRPr b="1" sz="2200">
              <a:solidFill>
                <a:srgbClr val="980000"/>
              </a:solidFill>
            </a:endParaRPr>
          </a:p>
          <a:p>
            <a:pPr indent="0" lvl="0" marL="0" rtl="0" algn="ctr">
              <a:spcBef>
                <a:spcPts val="1200"/>
              </a:spcBef>
              <a:spcAft>
                <a:spcPts val="0"/>
              </a:spcAft>
              <a:buNone/>
            </a:pPr>
            <a:r>
              <a:rPr b="1" lang="en" sz="2200">
                <a:solidFill>
                  <a:srgbClr val="980000"/>
                </a:solidFill>
              </a:rPr>
              <a:t>Call/text (651) 968-6293</a:t>
            </a:r>
            <a:endParaRPr b="1" sz="2200">
              <a:solidFill>
                <a:srgbClr val="980000"/>
              </a:solidFill>
            </a:endParaRPr>
          </a:p>
          <a:p>
            <a:pPr indent="0" lvl="0" marL="0" rtl="0" algn="ctr">
              <a:spcBef>
                <a:spcPts val="1200"/>
              </a:spcBef>
              <a:spcAft>
                <a:spcPts val="0"/>
              </a:spcAft>
              <a:buNone/>
            </a:pPr>
            <a:r>
              <a:rPr b="1" lang="en" sz="2200">
                <a:solidFill>
                  <a:srgbClr val="980000"/>
                </a:solidFill>
              </a:rPr>
              <a:t>8 AM - 8 PM</a:t>
            </a:r>
            <a:endParaRPr b="1" sz="2200">
              <a:solidFill>
                <a:srgbClr val="980000"/>
              </a:solidFill>
            </a:endParaRPr>
          </a:p>
          <a:p>
            <a:pPr indent="0" lvl="0" marL="0" rtl="0" algn="ctr">
              <a:spcBef>
                <a:spcPts val="1200"/>
              </a:spcBef>
              <a:spcAft>
                <a:spcPts val="1200"/>
              </a:spcAft>
              <a:buNone/>
            </a:pPr>
            <a:r>
              <a:rPr b="1" lang="en" sz="2200">
                <a:solidFill>
                  <a:srgbClr val="1C4587"/>
                </a:solidFill>
              </a:rPr>
              <a:t>Feedback: </a:t>
            </a:r>
            <a:r>
              <a:rPr lang="en" sz="2200" u="sng">
                <a:solidFill>
                  <a:srgbClr val="1C4587"/>
                </a:solidFill>
              </a:rPr>
              <a:t>https://forms.gle/3hUpxE9KrgGG2YBAA</a:t>
            </a:r>
            <a:endParaRPr sz="2200" u="sng">
              <a:solidFill>
                <a:srgbClr val="1C458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idx="1" type="body"/>
          </p:nvPr>
        </p:nvSpPr>
        <p:spPr>
          <a:xfrm>
            <a:off x="299650" y="159225"/>
            <a:ext cx="8659800" cy="48180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720">
                <a:solidFill>
                  <a:srgbClr val="AC1F23"/>
                </a:solidFill>
                <a:latin typeface="Georgia"/>
                <a:ea typeface="Georgia"/>
                <a:cs typeface="Georgia"/>
                <a:sym typeface="Georgia"/>
              </a:rPr>
              <a:t>2020 Presidential Primary </a:t>
            </a:r>
            <a:endParaRPr b="1"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t/>
            </a:r>
            <a:endParaRPr b="1"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rPr lang="en" sz="3720">
                <a:solidFill>
                  <a:srgbClr val="AC1F23"/>
                </a:solidFill>
                <a:latin typeface="Georgia"/>
                <a:ea typeface="Georgia"/>
                <a:cs typeface="Georgia"/>
                <a:sym typeface="Georgia"/>
              </a:rPr>
              <a:t>v</a:t>
            </a:r>
            <a:r>
              <a:rPr lang="en" sz="3720">
                <a:solidFill>
                  <a:srgbClr val="AC1F23"/>
                </a:solidFill>
                <a:latin typeface="Georgia"/>
                <a:ea typeface="Georgia"/>
                <a:cs typeface="Georgia"/>
                <a:sym typeface="Georgia"/>
              </a:rPr>
              <a:t>s. </a:t>
            </a:r>
            <a:endParaRPr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t/>
            </a:r>
            <a:endParaRPr b="1"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rPr b="1" lang="en" sz="3720">
                <a:solidFill>
                  <a:srgbClr val="AC1F23"/>
                </a:solidFill>
                <a:latin typeface="Georgia"/>
                <a:ea typeface="Georgia"/>
                <a:cs typeface="Georgia"/>
                <a:sym typeface="Georgia"/>
              </a:rPr>
              <a:t>2024 Presidential Primary </a:t>
            </a:r>
            <a:endParaRPr b="1"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t/>
            </a:r>
            <a:endParaRPr b="1"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rPr lang="en" sz="3720">
                <a:solidFill>
                  <a:srgbClr val="AC1F23"/>
                </a:solidFill>
                <a:latin typeface="Georgia"/>
                <a:ea typeface="Georgia"/>
                <a:cs typeface="Georgia"/>
                <a:sym typeface="Georgia"/>
              </a:rPr>
              <a:t>v</a:t>
            </a:r>
            <a:r>
              <a:rPr lang="en" sz="3720">
                <a:solidFill>
                  <a:srgbClr val="AC1F23"/>
                </a:solidFill>
                <a:latin typeface="Georgia"/>
                <a:ea typeface="Georgia"/>
                <a:cs typeface="Georgia"/>
                <a:sym typeface="Georgia"/>
              </a:rPr>
              <a:t>s. </a:t>
            </a:r>
            <a:endParaRPr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None/>
            </a:pPr>
            <a:r>
              <a:t/>
            </a:r>
            <a:endParaRPr b="1" sz="3720">
              <a:solidFill>
                <a:srgbClr val="AC1F23"/>
              </a:solidFill>
              <a:latin typeface="Georgia"/>
              <a:ea typeface="Georgia"/>
              <a:cs typeface="Georgia"/>
              <a:sym typeface="Georgia"/>
            </a:endParaRPr>
          </a:p>
          <a:p>
            <a:pPr indent="0" lvl="0" marL="0" rtl="0" algn="ctr">
              <a:lnSpc>
                <a:spcPct val="90000"/>
              </a:lnSpc>
              <a:spcBef>
                <a:spcPts val="0"/>
              </a:spcBef>
              <a:spcAft>
                <a:spcPts val="0"/>
              </a:spcAft>
              <a:buClr>
                <a:schemeClr val="dk1"/>
              </a:buClr>
              <a:buSzPts val="990"/>
              <a:buFont typeface="Arial"/>
              <a:buNone/>
            </a:pPr>
            <a:r>
              <a:rPr b="1" lang="en" sz="3720">
                <a:solidFill>
                  <a:srgbClr val="AC1F23"/>
                </a:solidFill>
                <a:latin typeface="Georgia"/>
                <a:ea typeface="Georgia"/>
                <a:cs typeface="Georgia"/>
                <a:sym typeface="Georgia"/>
              </a:rPr>
              <a:t>Caucuses</a:t>
            </a:r>
            <a:endParaRPr b="1" sz="3720">
              <a:solidFill>
                <a:srgbClr val="AC1F23"/>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solidFill>
                  <a:srgbClr val="AC1F23"/>
                </a:solidFill>
                <a:latin typeface="Georgia"/>
                <a:ea typeface="Georgia"/>
                <a:cs typeface="Georgia"/>
                <a:sym typeface="Georgia"/>
              </a:rPr>
              <a:t>Agenda</a:t>
            </a:r>
            <a:endParaRPr b="1" sz="3020">
              <a:solidFill>
                <a:srgbClr val="AC1F23"/>
              </a:solidFill>
              <a:latin typeface="Georgia"/>
              <a:ea typeface="Georgia"/>
              <a:cs typeface="Georgia"/>
              <a:sym typeface="Georgia"/>
            </a:endParaRPr>
          </a:p>
        </p:txBody>
      </p:sp>
      <p:sp>
        <p:nvSpPr>
          <p:cNvPr id="76" name="Google Shape;76;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Why is Minnesota’s data so unique? </a:t>
            </a:r>
            <a:endParaRPr>
              <a:solidFill>
                <a:schemeClr val="dk1"/>
              </a:solidFill>
              <a:latin typeface="Georgia"/>
              <a:ea typeface="Georgia"/>
              <a:cs typeface="Georgia"/>
              <a:sym typeface="Georgia"/>
            </a:endParaRPr>
          </a:p>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Historic presidential caucus &amp; primary turnout</a:t>
            </a:r>
            <a:endParaRPr>
              <a:solidFill>
                <a:schemeClr val="dk1"/>
              </a:solidFill>
              <a:latin typeface="Georgia"/>
              <a:ea typeface="Georgia"/>
              <a:cs typeface="Georgia"/>
              <a:sym typeface="Georgia"/>
            </a:endParaRPr>
          </a:p>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Our timeline</a:t>
            </a:r>
            <a:endParaRPr>
              <a:solidFill>
                <a:schemeClr val="dk1"/>
              </a:solidFill>
              <a:latin typeface="Georgia"/>
              <a:ea typeface="Georgia"/>
              <a:cs typeface="Georgia"/>
              <a:sym typeface="Georgia"/>
            </a:endParaRPr>
          </a:p>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Advantage </a:t>
            </a:r>
            <a:endParaRPr>
              <a:solidFill>
                <a:schemeClr val="dk1"/>
              </a:solidFill>
              <a:latin typeface="Georgia"/>
              <a:ea typeface="Georgia"/>
              <a:cs typeface="Georgia"/>
              <a:sym typeface="Georgia"/>
            </a:endParaRPr>
          </a:p>
          <a:p>
            <a:pPr indent="-317500" lvl="1" marL="914400" rtl="0" algn="l">
              <a:spcBef>
                <a:spcPts val="0"/>
              </a:spcBef>
              <a:spcAft>
                <a:spcPts val="0"/>
              </a:spcAft>
              <a:buClr>
                <a:srgbClr val="AC1F23"/>
              </a:buClr>
              <a:buSzPts val="1400"/>
              <a:buFont typeface="Georgia"/>
              <a:buAutoNum type="alphaLcPeriod"/>
            </a:pPr>
            <a:r>
              <a:rPr lang="en">
                <a:solidFill>
                  <a:schemeClr val="dk1"/>
                </a:solidFill>
                <a:latin typeface="Georgia"/>
                <a:ea typeface="Georgia"/>
                <a:cs typeface="Georgia"/>
                <a:sym typeface="Georgia"/>
              </a:rPr>
              <a:t>Unidentified voters</a:t>
            </a:r>
            <a:endParaRPr>
              <a:solidFill>
                <a:schemeClr val="dk1"/>
              </a:solidFill>
              <a:latin typeface="Georgia"/>
              <a:ea typeface="Georgia"/>
              <a:cs typeface="Georgia"/>
              <a:sym typeface="Georgia"/>
            </a:endParaRPr>
          </a:p>
          <a:p>
            <a:pPr indent="-317500" lvl="1" marL="914400" rtl="0" algn="l">
              <a:spcBef>
                <a:spcPts val="0"/>
              </a:spcBef>
              <a:spcAft>
                <a:spcPts val="0"/>
              </a:spcAft>
              <a:buClr>
                <a:srgbClr val="AC1F23"/>
              </a:buClr>
              <a:buSzPts val="1400"/>
              <a:buFont typeface="Georgia"/>
              <a:buAutoNum type="alphaLcPeriod"/>
            </a:pPr>
            <a:r>
              <a:rPr lang="en">
                <a:solidFill>
                  <a:schemeClr val="dk1"/>
                </a:solidFill>
                <a:latin typeface="Georgia"/>
                <a:ea typeface="Georgia"/>
                <a:cs typeface="Georgia"/>
                <a:sym typeface="Georgia"/>
              </a:rPr>
              <a:t>Absentee ballots</a:t>
            </a:r>
            <a:endParaRPr>
              <a:solidFill>
                <a:schemeClr val="dk1"/>
              </a:solidFill>
              <a:latin typeface="Georgia"/>
              <a:ea typeface="Georgia"/>
              <a:cs typeface="Georgia"/>
              <a:sym typeface="Georgia"/>
            </a:endParaRPr>
          </a:p>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SwipeRed</a:t>
            </a:r>
            <a:endParaRPr>
              <a:solidFill>
                <a:schemeClr val="dk1"/>
              </a:solidFill>
              <a:latin typeface="Georgia"/>
              <a:ea typeface="Georgia"/>
              <a:cs typeface="Georgia"/>
              <a:sym typeface="Georgia"/>
            </a:endParaRPr>
          </a:p>
          <a:p>
            <a:pPr indent="-317500" lvl="1" marL="914400" rtl="0" algn="l">
              <a:spcBef>
                <a:spcPts val="0"/>
              </a:spcBef>
              <a:spcAft>
                <a:spcPts val="0"/>
              </a:spcAft>
              <a:buClr>
                <a:srgbClr val="AC1F23"/>
              </a:buClr>
              <a:buSzPts val="1400"/>
              <a:buFont typeface="Georgia"/>
              <a:buAutoNum type="alphaLcPeriod"/>
            </a:pPr>
            <a:r>
              <a:rPr lang="en">
                <a:solidFill>
                  <a:schemeClr val="dk1"/>
                </a:solidFill>
                <a:latin typeface="Georgia"/>
                <a:ea typeface="Georgia"/>
                <a:cs typeface="Georgia"/>
                <a:sym typeface="Georgia"/>
              </a:rPr>
              <a:t>Texting</a:t>
            </a:r>
            <a:endParaRPr>
              <a:solidFill>
                <a:schemeClr val="dk1"/>
              </a:solidFill>
              <a:latin typeface="Georgia"/>
              <a:ea typeface="Georgia"/>
              <a:cs typeface="Georgia"/>
              <a:sym typeface="Georgia"/>
            </a:endParaRPr>
          </a:p>
          <a:p>
            <a:pPr indent="-317500" lvl="1" marL="914400" rtl="0" algn="l">
              <a:spcBef>
                <a:spcPts val="0"/>
              </a:spcBef>
              <a:spcAft>
                <a:spcPts val="0"/>
              </a:spcAft>
              <a:buClr>
                <a:srgbClr val="AC1F23"/>
              </a:buClr>
              <a:buSzPts val="1400"/>
              <a:buFont typeface="Georgia"/>
              <a:buAutoNum type="alphaLcPeriod"/>
            </a:pPr>
            <a:r>
              <a:rPr lang="en">
                <a:solidFill>
                  <a:schemeClr val="dk1"/>
                </a:solidFill>
                <a:latin typeface="Georgia"/>
                <a:ea typeface="Georgia"/>
                <a:cs typeface="Georgia"/>
                <a:sym typeface="Georgia"/>
              </a:rPr>
              <a:t>Calling</a:t>
            </a:r>
            <a:endParaRPr>
              <a:solidFill>
                <a:schemeClr val="dk1"/>
              </a:solidFill>
              <a:latin typeface="Georgia"/>
              <a:ea typeface="Georgia"/>
              <a:cs typeface="Georgia"/>
              <a:sym typeface="Georgia"/>
            </a:endParaRPr>
          </a:p>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C</a:t>
            </a:r>
            <a:r>
              <a:rPr lang="en">
                <a:solidFill>
                  <a:schemeClr val="dk1"/>
                </a:solidFill>
                <a:latin typeface="Georgia"/>
                <a:ea typeface="Georgia"/>
                <a:cs typeface="Georgia"/>
                <a:sym typeface="Georgia"/>
              </a:rPr>
              <a:t>aucus turnout </a:t>
            </a:r>
            <a:endParaRPr>
              <a:solidFill>
                <a:schemeClr val="dk1"/>
              </a:solidFill>
              <a:latin typeface="Georgia"/>
              <a:ea typeface="Georgia"/>
              <a:cs typeface="Georgia"/>
              <a:sym typeface="Georgia"/>
            </a:endParaRPr>
          </a:p>
          <a:p>
            <a:pPr indent="-342900" lvl="0" marL="457200" rtl="0" algn="l">
              <a:spcBef>
                <a:spcPts val="0"/>
              </a:spcBef>
              <a:spcAft>
                <a:spcPts val="0"/>
              </a:spcAft>
              <a:buClr>
                <a:srgbClr val="AC1F23"/>
              </a:buClr>
              <a:buSzPts val="1800"/>
              <a:buFont typeface="Georgia"/>
              <a:buAutoNum type="arabicPeriod"/>
            </a:pPr>
            <a:r>
              <a:rPr lang="en">
                <a:solidFill>
                  <a:schemeClr val="dk1"/>
                </a:solidFill>
                <a:latin typeface="Georgia"/>
                <a:ea typeface="Georgia"/>
                <a:cs typeface="Georgia"/>
                <a:sym typeface="Georgia"/>
              </a:rPr>
              <a:t>Questions </a:t>
            </a:r>
            <a:endParaRPr>
              <a:solidFill>
                <a:schemeClr val="dk1"/>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idx="1" type="body"/>
          </p:nvPr>
        </p:nvSpPr>
        <p:spPr>
          <a:xfrm>
            <a:off x="6422550" y="47875"/>
            <a:ext cx="2721600" cy="509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solidFill>
                  <a:schemeClr val="dk1"/>
                </a:solidFill>
              </a:rPr>
              <a:t>“Labels” for Voters: </a:t>
            </a:r>
            <a:endParaRPr b="1"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Observed</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Calculated</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Official </a:t>
            </a:r>
            <a:endParaRPr sz="2000">
              <a:solidFill>
                <a:schemeClr val="dk1"/>
              </a:solidFill>
            </a:endParaRPr>
          </a:p>
          <a:p>
            <a:pPr indent="0" lvl="0" marL="0" rtl="0" algn="l">
              <a:spcBef>
                <a:spcPts val="1200"/>
              </a:spcBef>
              <a:spcAft>
                <a:spcPts val="0"/>
              </a:spcAft>
              <a:buNone/>
            </a:pPr>
            <a:r>
              <a:rPr b="1" lang="en" sz="2000">
                <a:solidFill>
                  <a:schemeClr val="dk1"/>
                </a:solidFill>
              </a:rPr>
              <a:t>“</a:t>
            </a:r>
            <a:r>
              <a:rPr b="1" lang="en" sz="2000">
                <a:solidFill>
                  <a:schemeClr val="dk1"/>
                </a:solidFill>
              </a:rPr>
              <a:t>Known” MN Voters: </a:t>
            </a:r>
            <a:endParaRPr b="1"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highlight>
                  <a:schemeClr val="lt1"/>
                </a:highlight>
              </a:rPr>
              <a:t>Hard R: </a:t>
            </a:r>
            <a:r>
              <a:rPr lang="en" sz="2000">
                <a:solidFill>
                  <a:schemeClr val="dk1"/>
                </a:solidFill>
                <a:highlight>
                  <a:schemeClr val="lt1"/>
                </a:highlight>
              </a:rPr>
              <a:t>349,236</a:t>
            </a:r>
            <a:endParaRPr sz="2000">
              <a:solidFill>
                <a:schemeClr val="dk1"/>
              </a:solidFill>
              <a:highlight>
                <a:schemeClr val="lt1"/>
              </a:highlight>
            </a:endParaRPr>
          </a:p>
          <a:p>
            <a:pPr indent="-355600" lvl="0" marL="457200" rtl="0" algn="l">
              <a:spcBef>
                <a:spcPts val="0"/>
              </a:spcBef>
              <a:spcAft>
                <a:spcPts val="0"/>
              </a:spcAft>
              <a:buClr>
                <a:schemeClr val="dk1"/>
              </a:buClr>
              <a:buSzPts val="2000"/>
              <a:buChar char="-"/>
            </a:pPr>
            <a:r>
              <a:rPr lang="en" sz="2000">
                <a:solidFill>
                  <a:schemeClr val="dk1"/>
                </a:solidFill>
                <a:highlight>
                  <a:schemeClr val="lt1"/>
                </a:highlight>
              </a:rPr>
              <a:t>Lean R: </a:t>
            </a:r>
            <a:r>
              <a:rPr lang="en" sz="2000">
                <a:solidFill>
                  <a:schemeClr val="dk1"/>
                </a:solidFill>
                <a:highlight>
                  <a:schemeClr val="lt1"/>
                </a:highlight>
              </a:rPr>
              <a:t>264,346</a:t>
            </a:r>
            <a:endParaRPr sz="2000">
              <a:solidFill>
                <a:schemeClr val="dk1"/>
              </a:solidFill>
              <a:highlight>
                <a:schemeClr val="lt1"/>
              </a:highlight>
            </a:endParaRPr>
          </a:p>
          <a:p>
            <a:pPr indent="-355600" lvl="0" marL="457200" rtl="0" algn="l">
              <a:spcBef>
                <a:spcPts val="0"/>
              </a:spcBef>
              <a:spcAft>
                <a:spcPts val="0"/>
              </a:spcAft>
              <a:buClr>
                <a:schemeClr val="dk1"/>
              </a:buClr>
              <a:buSzPts val="2000"/>
              <a:buChar char="-"/>
            </a:pPr>
            <a:r>
              <a:rPr lang="en" sz="2000">
                <a:solidFill>
                  <a:schemeClr val="dk1"/>
                </a:solidFill>
                <a:highlight>
                  <a:schemeClr val="lt1"/>
                </a:highlight>
              </a:rPr>
              <a:t>Lean D: </a:t>
            </a:r>
            <a:r>
              <a:rPr lang="en" sz="2000">
                <a:solidFill>
                  <a:schemeClr val="dk1"/>
                </a:solidFill>
                <a:highlight>
                  <a:schemeClr val="lt1"/>
                </a:highlight>
              </a:rPr>
              <a:t>210,969</a:t>
            </a:r>
            <a:endParaRPr sz="2000">
              <a:solidFill>
                <a:schemeClr val="dk1"/>
              </a:solidFill>
              <a:highlight>
                <a:schemeClr val="lt1"/>
              </a:highlight>
            </a:endParaRPr>
          </a:p>
          <a:p>
            <a:pPr indent="-355600" lvl="0" marL="457200" rtl="0" algn="l">
              <a:spcBef>
                <a:spcPts val="0"/>
              </a:spcBef>
              <a:spcAft>
                <a:spcPts val="0"/>
              </a:spcAft>
              <a:buClr>
                <a:schemeClr val="dk1"/>
              </a:buClr>
              <a:buSzPts val="2000"/>
              <a:buChar char="-"/>
            </a:pPr>
            <a:r>
              <a:rPr lang="en" sz="2000">
                <a:solidFill>
                  <a:schemeClr val="dk1"/>
                </a:solidFill>
                <a:highlight>
                  <a:schemeClr val="lt1"/>
                </a:highlight>
              </a:rPr>
              <a:t>Hard D: </a:t>
            </a:r>
            <a:r>
              <a:rPr lang="en" sz="2000">
                <a:solidFill>
                  <a:schemeClr val="dk1"/>
                </a:solidFill>
                <a:highlight>
                  <a:schemeClr val="lt1"/>
                </a:highlight>
              </a:rPr>
              <a:t>233,886</a:t>
            </a:r>
            <a:endParaRPr sz="2000">
              <a:solidFill>
                <a:schemeClr val="dk1"/>
              </a:solidFill>
              <a:highlight>
                <a:schemeClr val="lt1"/>
              </a:highlight>
            </a:endParaRPr>
          </a:p>
          <a:p>
            <a:pPr indent="0" lvl="0" marL="0" rtl="0" algn="l">
              <a:spcBef>
                <a:spcPts val="1200"/>
              </a:spcBef>
              <a:spcAft>
                <a:spcPts val="1200"/>
              </a:spcAft>
              <a:buNone/>
            </a:pPr>
            <a:r>
              <a:rPr b="1" lang="en" sz="2000">
                <a:solidFill>
                  <a:schemeClr val="dk1"/>
                </a:solidFill>
                <a:highlight>
                  <a:srgbClr val="FFF2CC"/>
                </a:highlight>
              </a:rPr>
              <a:t>1,058,437 = 29.59%</a:t>
            </a:r>
            <a:r>
              <a:rPr b="1" lang="en" sz="2100">
                <a:solidFill>
                  <a:schemeClr val="dk1"/>
                </a:solidFill>
                <a:highlight>
                  <a:srgbClr val="FFF2CC"/>
                </a:highlight>
              </a:rPr>
              <a:t> </a:t>
            </a:r>
            <a:endParaRPr b="1" sz="2100">
              <a:solidFill>
                <a:schemeClr val="dk1"/>
              </a:solidFill>
              <a:highlight>
                <a:srgbClr val="FFF2CC"/>
              </a:highlight>
            </a:endParaRPr>
          </a:p>
        </p:txBody>
      </p:sp>
      <p:pic>
        <p:nvPicPr>
          <p:cNvPr id="82" name="Google Shape;82;p18"/>
          <p:cNvPicPr preferRelativeResize="0"/>
          <p:nvPr/>
        </p:nvPicPr>
        <p:blipFill>
          <a:blip r:embed="rId3">
            <a:alphaModFix/>
          </a:blip>
          <a:stretch>
            <a:fillRect/>
          </a:stretch>
        </p:blipFill>
        <p:spPr>
          <a:xfrm>
            <a:off x="0" y="0"/>
            <a:ext cx="638808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9"/>
          <p:cNvSpPr txBox="1"/>
          <p:nvPr>
            <p:ph idx="1" type="body"/>
          </p:nvPr>
        </p:nvSpPr>
        <p:spPr>
          <a:xfrm>
            <a:off x="34200" y="4267800"/>
            <a:ext cx="9144000" cy="87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500">
                <a:solidFill>
                  <a:srgbClr val="1C4587"/>
                </a:solidFill>
              </a:rPr>
              <a:t>205,437</a:t>
            </a:r>
            <a:r>
              <a:rPr b="1" lang="en" sz="2500">
                <a:solidFill>
                  <a:srgbClr val="1C4587"/>
                </a:solidFill>
              </a:rPr>
              <a:t> Democrats                                   744,198 Democrats    </a:t>
            </a:r>
            <a:endParaRPr b="1" sz="2500">
              <a:solidFill>
                <a:srgbClr val="1C4587"/>
              </a:solidFill>
            </a:endParaRPr>
          </a:p>
          <a:p>
            <a:pPr indent="0" lvl="0" marL="0" rtl="0" algn="l">
              <a:lnSpc>
                <a:spcPct val="100000"/>
              </a:lnSpc>
              <a:spcBef>
                <a:spcPts val="0"/>
              </a:spcBef>
              <a:spcAft>
                <a:spcPts val="0"/>
              </a:spcAft>
              <a:buClr>
                <a:schemeClr val="dk1"/>
              </a:buClr>
              <a:buSzPts val="1100"/>
              <a:buFont typeface="Arial"/>
              <a:buNone/>
            </a:pPr>
            <a:r>
              <a:rPr b="1" lang="en" sz="2500">
                <a:solidFill>
                  <a:srgbClr val="980000"/>
                </a:solidFill>
              </a:rPr>
              <a:t>114, 245 Republicans                             </a:t>
            </a:r>
            <a:r>
              <a:rPr b="1" lang="en" sz="2500">
                <a:solidFill>
                  <a:srgbClr val="980000"/>
                </a:solidFill>
              </a:rPr>
              <a:t>140,555 Republicans</a:t>
            </a:r>
            <a:endParaRPr sz="2500"/>
          </a:p>
        </p:txBody>
      </p:sp>
      <p:pic>
        <p:nvPicPr>
          <p:cNvPr id="88" name="Google Shape;88;p19"/>
          <p:cNvPicPr preferRelativeResize="0"/>
          <p:nvPr/>
        </p:nvPicPr>
        <p:blipFill>
          <a:blip r:embed="rId3">
            <a:alphaModFix/>
          </a:blip>
          <a:stretch>
            <a:fillRect/>
          </a:stretch>
        </p:blipFill>
        <p:spPr>
          <a:xfrm>
            <a:off x="5054325" y="17200"/>
            <a:ext cx="4089674" cy="4213300"/>
          </a:xfrm>
          <a:prstGeom prst="rect">
            <a:avLst/>
          </a:prstGeom>
          <a:noFill/>
          <a:ln>
            <a:noFill/>
          </a:ln>
        </p:spPr>
      </p:pic>
      <p:pic>
        <p:nvPicPr>
          <p:cNvPr id="89" name="Google Shape;89;p19"/>
          <p:cNvPicPr preferRelativeResize="0"/>
          <p:nvPr/>
        </p:nvPicPr>
        <p:blipFill>
          <a:blip r:embed="rId4">
            <a:alphaModFix/>
          </a:blip>
          <a:stretch>
            <a:fillRect/>
          </a:stretch>
        </p:blipFill>
        <p:spPr>
          <a:xfrm>
            <a:off x="0" y="0"/>
            <a:ext cx="4868818" cy="4247700"/>
          </a:xfrm>
          <a:prstGeom prst="rect">
            <a:avLst/>
          </a:prstGeom>
          <a:noFill/>
          <a:ln>
            <a:noFill/>
          </a:ln>
        </p:spPr>
      </p:pic>
      <p:sp>
        <p:nvSpPr>
          <p:cNvPr id="90" name="Google Shape;90;p19"/>
          <p:cNvSpPr/>
          <p:nvPr/>
        </p:nvSpPr>
        <p:spPr>
          <a:xfrm>
            <a:off x="5095625" y="0"/>
            <a:ext cx="4048500" cy="4267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6" name="Google Shape;96;p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7" name="Google Shape;97;p20"/>
          <p:cNvPicPr preferRelativeResize="0"/>
          <p:nvPr/>
        </p:nvPicPr>
        <p:blipFill>
          <a:blip r:embed="rId3">
            <a:alphaModFix/>
          </a:blip>
          <a:stretch>
            <a:fillRect/>
          </a:stretch>
        </p:blipFill>
        <p:spPr>
          <a:xfrm>
            <a:off x="569276" y="120075"/>
            <a:ext cx="7787691" cy="4903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ph type="ctrTitle"/>
          </p:nvPr>
        </p:nvSpPr>
        <p:spPr>
          <a:xfrm>
            <a:off x="311700" y="279100"/>
            <a:ext cx="8520600" cy="475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t>SECTION 2:</a:t>
            </a:r>
            <a:r>
              <a:rPr lang="en" sz="2300"/>
              <a:t> </a:t>
            </a:r>
            <a:r>
              <a:rPr b="1" lang="en" sz="2300"/>
              <a:t>Organization.</a:t>
            </a:r>
            <a:r>
              <a:rPr lang="en" sz="2300"/>
              <a:t> It shall be the responsibility of the BPOU committees </a:t>
            </a:r>
            <a:r>
              <a:rPr lang="en" sz="2300"/>
              <a:t>to </a:t>
            </a:r>
            <a:r>
              <a:rPr b="1" lang="en" sz="2300" u="sng">
                <a:solidFill>
                  <a:schemeClr val="lt1"/>
                </a:solidFill>
                <a:highlight>
                  <a:srgbClr val="980000"/>
                </a:highlight>
              </a:rPr>
              <a:t>ASSIST all endorsed Republicans </a:t>
            </a:r>
            <a:r>
              <a:rPr lang="en" sz="2300">
                <a:highlight>
                  <a:schemeClr val="lt1"/>
                </a:highlight>
              </a:rPr>
              <a:t>seeking public office </a:t>
            </a:r>
            <a:r>
              <a:rPr lang="en" sz="2300"/>
              <a:t>at least partly within their respective units, </a:t>
            </a:r>
            <a:r>
              <a:rPr lang="en" sz="2300"/>
              <a:t>to </a:t>
            </a:r>
            <a:r>
              <a:rPr b="1" lang="en" sz="2300" u="sng">
                <a:solidFill>
                  <a:schemeClr val="lt1"/>
                </a:solidFill>
                <a:highlight>
                  <a:srgbClr val="980000"/>
                </a:highlight>
              </a:rPr>
              <a:t>EXPAND the membership of the party</a:t>
            </a:r>
            <a:r>
              <a:rPr lang="en" sz="2300"/>
              <a:t> within their respective units, and to </a:t>
            </a:r>
            <a:endParaRPr sz="2300"/>
          </a:p>
          <a:p>
            <a:pPr indent="0" lvl="0" marL="0" rtl="0" algn="ctr">
              <a:spcBef>
                <a:spcPts val="0"/>
              </a:spcBef>
              <a:spcAft>
                <a:spcPts val="0"/>
              </a:spcAft>
              <a:buNone/>
            </a:pPr>
            <a:r>
              <a:rPr b="1" lang="en" sz="2300" u="sng">
                <a:solidFill>
                  <a:schemeClr val="lt1"/>
                </a:solidFill>
                <a:highlight>
                  <a:srgbClr val="980000"/>
                </a:highlight>
              </a:rPr>
              <a:t>ORGANIZE each ward, precinct, or other voting district</a:t>
            </a:r>
            <a:r>
              <a:rPr lang="en" sz="2300"/>
              <a:t> in their unit</a:t>
            </a:r>
            <a:r>
              <a:rPr lang="en" sz="2300"/>
              <a:t>. The form of enrollment shall be prescribed by the State Executive Committee and shall be uniform throughout the state. No qualifications for membership shall be imposed except as provided by this Constitution. Opportunity for enrollment shall be open at all times to all voters who are eligible for membership under Article II.</a:t>
            </a:r>
            <a:endParaRPr sz="23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